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8" r:id="rId3"/>
    <p:sldId id="303" r:id="rId4"/>
    <p:sldId id="304" r:id="rId5"/>
    <p:sldId id="308" r:id="rId6"/>
    <p:sldId id="306" r:id="rId7"/>
    <p:sldId id="307" r:id="rId8"/>
    <p:sldId id="309" r:id="rId9"/>
    <p:sldId id="31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35" r:id="rId34"/>
    <p:sldId id="336" r:id="rId35"/>
    <p:sldId id="338" r:id="rId36"/>
    <p:sldId id="313" r:id="rId37"/>
    <p:sldId id="315" r:id="rId38"/>
    <p:sldId id="316" r:id="rId39"/>
    <p:sldId id="349" r:id="rId40"/>
    <p:sldId id="350" r:id="rId41"/>
    <p:sldId id="317" r:id="rId42"/>
    <p:sldId id="311" r:id="rId43"/>
    <p:sldId id="318" r:id="rId44"/>
    <p:sldId id="319" r:id="rId45"/>
    <p:sldId id="320" r:id="rId46"/>
    <p:sldId id="29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fan Mueller" initials="S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58" autoAdjust="0"/>
    <p:restoredTop sz="76647" autoAdjust="0"/>
  </p:normalViewPr>
  <p:slideViewPr>
    <p:cSldViewPr>
      <p:cViewPr varScale="1">
        <p:scale>
          <a:sx n="89" d="100"/>
          <a:sy n="89" d="100"/>
        </p:scale>
        <p:origin x="158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1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27311A0-D285-6A4D-98AE-624C4FE5A468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18286EB-696F-C647-B339-DC9C33B8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7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94D1B3-8AE8-454F-A253-92124BF8458B}" type="datetimeFigureOut">
              <a:rPr lang="en-US"/>
              <a:pPr>
                <a:defRPr/>
              </a:pPr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3A6BCA-2BF7-E54F-8122-BD47A40CF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745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A6BCA-2BF7-E54F-8122-BD47A40CFA3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9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A6BCA-2BF7-E54F-8122-BD47A40CFA3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2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837113"/>
            <a:ext cx="142875" cy="2039112"/>
          </a:xfrm>
          <a:prstGeom prst="rect">
            <a:avLst/>
          </a:prstGeom>
          <a:solidFill>
            <a:srgbClr val="00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9525"/>
            <a:ext cx="142875" cy="484663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 Box 19"/>
          <p:cNvSpPr txBox="1">
            <a:spLocks noChangeArrowheads="1"/>
          </p:cNvSpPr>
          <p:nvPr userDrawn="1"/>
        </p:nvSpPr>
        <p:spPr bwMode="auto">
          <a:xfrm>
            <a:off x="2847975" y="6324600"/>
            <a:ext cx="1828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upright="1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solidFill>
                  <a:srgbClr val="336700"/>
                </a:solidFill>
                <a:latin typeface="Corbel"/>
                <a:ea typeface="メイリオ"/>
                <a:cs typeface="Times New Roman"/>
              </a:rPr>
              <a:t>Office</a:t>
            </a:r>
            <a:endParaRPr lang="en-US" sz="800" b="1" cap="all" dirty="0">
              <a:solidFill>
                <a:srgbClr val="8DC03F"/>
              </a:solidFill>
              <a:latin typeface="Corbel"/>
              <a:ea typeface="メイリオ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595959"/>
                </a:solidFill>
                <a:latin typeface="Corbel"/>
                <a:ea typeface="Corbel"/>
                <a:cs typeface="Times New Roman"/>
              </a:rPr>
              <a:t>201 Mission, Suite 1200</a:t>
            </a:r>
            <a:br>
              <a:rPr lang="en-US" sz="800" dirty="0">
                <a:solidFill>
                  <a:srgbClr val="595959"/>
                </a:solidFill>
                <a:latin typeface="Corbel"/>
                <a:ea typeface="Corbel"/>
                <a:cs typeface="Times New Roman"/>
              </a:rPr>
            </a:br>
            <a:r>
              <a:rPr lang="en-US" sz="800" dirty="0">
                <a:solidFill>
                  <a:srgbClr val="595959"/>
                </a:solidFill>
                <a:latin typeface="Corbel"/>
                <a:ea typeface="Corbel"/>
                <a:cs typeface="Times New Roman"/>
              </a:rPr>
              <a:t>San Francisco, CA  94105</a:t>
            </a:r>
          </a:p>
        </p:txBody>
      </p:sp>
      <p:sp>
        <p:nvSpPr>
          <p:cNvPr id="7" name="Text Box 22"/>
          <p:cNvSpPr txBox="1">
            <a:spLocks noChangeArrowheads="1"/>
          </p:cNvSpPr>
          <p:nvPr userDrawn="1"/>
        </p:nvSpPr>
        <p:spPr bwMode="auto">
          <a:xfrm>
            <a:off x="6977063" y="6324600"/>
            <a:ext cx="11763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upright="1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solidFill>
                  <a:srgbClr val="336700"/>
                </a:solidFill>
                <a:latin typeface="Corbel"/>
                <a:ea typeface="メイリオ"/>
                <a:cs typeface="Times New Roman"/>
              </a:rPr>
              <a:t>Web</a:t>
            </a:r>
            <a:endParaRPr lang="en-US" sz="800" b="1" cap="all" dirty="0">
              <a:solidFill>
                <a:srgbClr val="8DC03F"/>
              </a:solidFill>
              <a:latin typeface="Corbel"/>
              <a:ea typeface="メイリオ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 err="1">
                <a:solidFill>
                  <a:srgbClr val="595959"/>
                </a:solidFill>
                <a:latin typeface="Corbel"/>
                <a:ea typeface="Corbel"/>
                <a:cs typeface="Times New Roman"/>
              </a:rPr>
              <a:t>www.stephenbushnell.com</a:t>
            </a:r>
            <a:endParaRPr lang="en-US" sz="800" dirty="0">
              <a:solidFill>
                <a:srgbClr val="595959"/>
              </a:solidFill>
              <a:latin typeface="Corbel"/>
              <a:ea typeface="Corbel"/>
              <a:cs typeface="Times New Roman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 userDrawn="1"/>
        </p:nvSpPr>
        <p:spPr bwMode="auto">
          <a:xfrm>
            <a:off x="477838" y="6324600"/>
            <a:ext cx="16795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upright="1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>
                <a:solidFill>
                  <a:srgbClr val="336700"/>
                </a:solidFill>
                <a:latin typeface="Corbel"/>
                <a:ea typeface="メイリオ"/>
                <a:cs typeface="Times New Roman"/>
              </a:rPr>
              <a:t>CONTACT</a:t>
            </a:r>
            <a:endParaRPr lang="en-US" sz="800" b="1" cap="all">
              <a:solidFill>
                <a:srgbClr val="8DC03F"/>
              </a:solidFill>
              <a:latin typeface="Corbel"/>
              <a:ea typeface="メイリオ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rgbClr val="595959"/>
                </a:solidFill>
                <a:latin typeface="Corbel"/>
                <a:ea typeface="Corbel"/>
                <a:cs typeface="Times New Roman"/>
              </a:rPr>
              <a:t>info@stephenbushnell.com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rgbClr val="595959"/>
                </a:solidFill>
                <a:latin typeface="Corbel"/>
                <a:ea typeface="Corbel"/>
                <a:cs typeface="Times New Roman"/>
              </a:rPr>
              <a:t> </a:t>
            </a:r>
          </a:p>
        </p:txBody>
      </p:sp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5127625" y="6324600"/>
            <a:ext cx="1143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upright="1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solidFill>
                  <a:srgbClr val="336700"/>
                </a:solidFill>
                <a:latin typeface="Corbel"/>
                <a:ea typeface="メイリオ"/>
                <a:cs typeface="Times New Roman"/>
              </a:rPr>
              <a:t>Phone / Fax</a:t>
            </a:r>
            <a:endParaRPr lang="en-US" sz="800" b="1" cap="all" dirty="0">
              <a:solidFill>
                <a:srgbClr val="8DC03F"/>
              </a:solidFill>
              <a:latin typeface="Corbel"/>
              <a:ea typeface="メイリオ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595959"/>
                </a:solidFill>
                <a:latin typeface="Corbel"/>
                <a:ea typeface="Times New Roman"/>
                <a:cs typeface="Arial"/>
              </a:rPr>
              <a:t>p.  +1  415 432 4455</a:t>
            </a:r>
            <a:endParaRPr lang="en-US" sz="1000" dirty="0">
              <a:solidFill>
                <a:srgbClr val="595959"/>
              </a:solidFill>
              <a:latin typeface="Corbel"/>
              <a:ea typeface="Corbel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595959"/>
                </a:solidFill>
                <a:latin typeface="Corbel"/>
                <a:ea typeface="Times New Roman"/>
                <a:cs typeface="Arial"/>
              </a:rPr>
              <a:t>f.   +1  415 432 4301</a:t>
            </a:r>
            <a:endParaRPr lang="en-US" sz="1000" dirty="0">
              <a:solidFill>
                <a:srgbClr val="595959"/>
              </a:solidFill>
              <a:latin typeface="Corbel"/>
              <a:ea typeface="Corbel"/>
              <a:cs typeface="Times New Roman"/>
            </a:endParaRPr>
          </a:p>
          <a:p>
            <a:pPr>
              <a:spcBef>
                <a:spcPts val="0"/>
              </a:spcBef>
              <a:spcAft>
                <a:spcPts val="1000"/>
              </a:spcAft>
              <a:defRPr/>
            </a:pPr>
            <a:r>
              <a:rPr lang="en-US" sz="800" dirty="0">
                <a:solidFill>
                  <a:srgbClr val="595959"/>
                </a:solidFill>
                <a:latin typeface="Corbel"/>
                <a:ea typeface="Times New Roman"/>
                <a:cs typeface="Arial"/>
              </a:rPr>
              <a:t> </a:t>
            </a:r>
            <a:endParaRPr lang="en-US" sz="1000" dirty="0">
              <a:solidFill>
                <a:srgbClr val="595959"/>
              </a:solidFill>
              <a:latin typeface="Corbel"/>
              <a:ea typeface="Corbel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rgbClr val="595959"/>
                </a:solidFill>
                <a:latin typeface="Corbel"/>
                <a:ea typeface="Corbel"/>
                <a:cs typeface="Times New Roman"/>
              </a:rPr>
              <a:t> 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7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EA48A-15CB-144C-A758-3271D32C4F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F8BFF-4808-D444-926C-6F3C88B42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3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ctr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DAB2-756F-5D47-8BE7-1212EEE8D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8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158FE-E488-DD4A-B014-7132688B12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04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5AE41-F2CF-2840-B05C-5D6DB9F066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2A87A-FAEB-1746-8C16-20AC82979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0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1023-AA70-5F4D-95E3-EBFD54CFAC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70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1195-C1FC-9E42-918E-A22CBEC6A5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7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AD09-7869-F347-9428-42DF9362A4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2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FEC78B-8A5A-BB42-95F2-ED249134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95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7620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10668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 dirty="0" smtClean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01/29/2016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 b="1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595959"/>
                </a:solidFill>
                <a:cs typeface="Arial" charset="0"/>
              </a:defRPr>
            </a:lvl1pPr>
          </a:lstStyle>
          <a:p>
            <a:pPr>
              <a:defRPr/>
            </a:pPr>
            <a:fld id="{4FD0827F-5618-9043-9D3E-8F07800DBE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991600" y="1524000"/>
            <a:ext cx="152400" cy="5334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2" name="Picture 8" descr="sb2 web banner hp top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8" t="43227" r="36494" b="44173"/>
          <a:stretch>
            <a:fillRect/>
          </a:stretch>
        </p:blipFill>
        <p:spPr bwMode="auto">
          <a:xfrm>
            <a:off x="6324600" y="0"/>
            <a:ext cx="2478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 userDrawn="1"/>
        </p:nvSpPr>
        <p:spPr>
          <a:xfrm rot="16200000">
            <a:off x="7691438" y="5367337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800" b="1" dirty="0" smtClean="0">
                <a:solidFill>
                  <a:srgbClr val="FFFFFF"/>
                </a:solidFill>
              </a:rPr>
              <a:t>© 2015.  Stephen Bushnell + Associates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991600" y="0"/>
            <a:ext cx="152400" cy="1524000"/>
          </a:xfrm>
          <a:prstGeom prst="rect">
            <a:avLst/>
          </a:prstGeom>
          <a:solidFill>
            <a:srgbClr val="005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 cap="all" spc="-6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defRPr sz="12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rgbClr val="0D0D0D"/>
        </a:buClr>
        <a:buFont typeface="Arial" charset="0"/>
        <a:buChar char="•"/>
        <a:defRPr sz="12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D0D0D"/>
        </a:buClr>
        <a:buFont typeface="Arial" charset="0"/>
        <a:buChar char="•"/>
        <a:defRPr sz="12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D0D0D"/>
        </a:buClr>
        <a:buFont typeface="Arial" charset="0"/>
        <a:buChar char="•"/>
        <a:defRPr sz="1200"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D0D0D"/>
        </a:buClr>
        <a:buFont typeface="Arial" charset="0"/>
        <a:buChar char="•"/>
        <a:defRPr sz="12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phenbushnell.com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bushnell@stephenbushnel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ephenbushnell.com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514600"/>
            <a:ext cx="4038600" cy="609600"/>
          </a:xfrm>
        </p:spPr>
        <p:txBody>
          <a:bodyPr wrap="none"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Calibri" charset="0"/>
                <a:ea typeface="+mj-ea"/>
                <a:cs typeface="+mj-cs"/>
              </a:rPr>
              <a:t>Risk Management and Insurance </a:t>
            </a:r>
            <a:br>
              <a:rPr lang="en-US" sz="2800" dirty="0" smtClean="0">
                <a:latin typeface="Calibri" charset="0"/>
                <a:ea typeface="+mj-ea"/>
                <a:cs typeface="+mj-cs"/>
              </a:rPr>
            </a:br>
            <a:r>
              <a:rPr lang="en-US" sz="2800" dirty="0" smtClean="0">
                <a:latin typeface="Calibri" charset="0"/>
                <a:ea typeface="+mj-ea"/>
                <a:cs typeface="+mj-cs"/>
              </a:rPr>
              <a:t>Issues for Green Buildings</a:t>
            </a:r>
            <a:endParaRPr lang="en-US" sz="2800" dirty="0">
              <a:latin typeface="Calibri" charset="0"/>
              <a:ea typeface="+mj-ea"/>
              <a:cs typeface="+mj-cs"/>
            </a:endParaRPr>
          </a:p>
        </p:txBody>
      </p:sp>
      <p:pic>
        <p:nvPicPr>
          <p:cNvPr id="7" name="Picture 8" descr="sb2 web banner hp to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8" t="43227" r="36494" b="44173"/>
          <a:stretch>
            <a:fillRect/>
          </a:stretch>
        </p:blipFill>
        <p:spPr bwMode="auto">
          <a:xfrm>
            <a:off x="4495800" y="914400"/>
            <a:ext cx="2478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505200"/>
            <a:ext cx="2194560" cy="219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765" y="3594124"/>
            <a:ext cx="2084070" cy="2084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965" y="3633152"/>
            <a:ext cx="1938655" cy="193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</a:t>
            </a:r>
            <a:r>
              <a:rPr lang="en-US" b="1" dirty="0" smtClean="0"/>
              <a:t>Building Economic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Green Building Economic Impact </a:t>
            </a:r>
            <a:r>
              <a:rPr lang="en-US" sz="2400" dirty="0" smtClean="0"/>
              <a:t>Study: Booz Allen Hamilton</a:t>
            </a:r>
          </a:p>
          <a:p>
            <a:pPr marL="0" indent="0"/>
            <a:r>
              <a:rPr lang="en-US" sz="2400" dirty="0" smtClean="0"/>
              <a:t>From 2015 to 2018 LEED certified buildings will generate:</a:t>
            </a:r>
          </a:p>
          <a:p>
            <a:pPr marL="0" indent="0"/>
            <a:endParaRPr lang="en-US" sz="2400" dirty="0" smtClean="0"/>
          </a:p>
          <a:p>
            <a:pPr lvl="0"/>
            <a:r>
              <a:rPr lang="en-US" sz="2400" dirty="0"/>
              <a:t>$1.2 b</a:t>
            </a:r>
            <a:r>
              <a:rPr lang="en-US" sz="2400" dirty="0" smtClean="0"/>
              <a:t>illion in energy savings</a:t>
            </a:r>
            <a:endParaRPr lang="en-US" sz="2400" dirty="0"/>
          </a:p>
          <a:p>
            <a:pPr lvl="0"/>
            <a:r>
              <a:rPr lang="en-US" sz="2400" dirty="0"/>
              <a:t>$715.3 </a:t>
            </a:r>
            <a:r>
              <a:rPr lang="en-US" sz="2400" dirty="0" smtClean="0"/>
              <a:t>million in maintenance savings</a:t>
            </a:r>
            <a:endParaRPr lang="en-US" sz="2400" dirty="0"/>
          </a:p>
          <a:p>
            <a:pPr lvl="0"/>
            <a:r>
              <a:rPr lang="en-US" sz="2400" dirty="0"/>
              <a:t>$149.5 </a:t>
            </a:r>
            <a:r>
              <a:rPr lang="en-US" sz="2400" dirty="0" smtClean="0"/>
              <a:t>million in water savings</a:t>
            </a:r>
            <a:endParaRPr lang="en-US" sz="2400" dirty="0"/>
          </a:p>
          <a:p>
            <a:pPr marL="0" indent="0"/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32562"/>
            <a:ext cx="2362200" cy="30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Green Buildings and Human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 smtClean="0"/>
              <a:t>Green building health benefits show up in several ways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Higher cognitive functions of green building occupants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Lower rates of illness and absenteeism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Higher rates of productivity</a:t>
            </a:r>
          </a:p>
          <a:p>
            <a:r>
              <a:rPr lang="en-US" sz="2400" dirty="0"/>
              <a:t>Higher cognitive </a:t>
            </a:r>
            <a:r>
              <a:rPr lang="en-US" sz="2400" dirty="0" smtClean="0"/>
              <a:t>functions of people living and working in the building????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05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Green Buildings and Human Health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Cognitive function scores were better in green building conditions compared to the </a:t>
            </a:r>
            <a:r>
              <a:rPr lang="en-US" sz="2800" dirty="0" smtClean="0"/>
              <a:t>conventional </a:t>
            </a:r>
            <a:r>
              <a:rPr lang="en-US" sz="2800" dirty="0"/>
              <a:t>building conditions across nine functional domains, including crisis response, strategy, and focused activity level.</a:t>
            </a:r>
          </a:p>
          <a:p>
            <a:r>
              <a:rPr lang="en-US" sz="2400" dirty="0"/>
              <a:t>On average, cognitive scores were:</a:t>
            </a:r>
          </a:p>
          <a:p>
            <a:pPr lvl="1"/>
            <a:r>
              <a:rPr lang="en-US" sz="2000" dirty="0" smtClean="0"/>
              <a:t>61% higher </a:t>
            </a:r>
            <a:r>
              <a:rPr lang="en-US" sz="2000" dirty="0"/>
              <a:t>in green building conditions</a:t>
            </a:r>
          </a:p>
          <a:p>
            <a:pPr lvl="1"/>
            <a:r>
              <a:rPr lang="en-US" sz="2000" dirty="0" smtClean="0"/>
              <a:t>101% percent </a:t>
            </a:r>
            <a:r>
              <a:rPr lang="en-US" sz="2000" dirty="0"/>
              <a:t>higher in enhanced green building conditions</a:t>
            </a:r>
          </a:p>
          <a:p>
            <a:r>
              <a:rPr lang="en-US" sz="2400" dirty="0"/>
              <a:t>CO2, VOCs, and ventilation rate all had significant, independent impacts on cognitive function.</a:t>
            </a:r>
          </a:p>
          <a:p>
            <a:pPr marL="0" indent="0">
              <a:buNone/>
            </a:pPr>
            <a:r>
              <a:rPr lang="en-US" sz="2800" dirty="0"/>
              <a:t>Harvard T.H. Chan School of Public Health</a:t>
            </a:r>
            <a:endParaRPr lang="en-US" sz="26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95E27C-6EEE-47F5-82FC-7D3F75727280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75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</a:t>
            </a:r>
            <a:r>
              <a:rPr lang="en-US" b="1" dirty="0" smtClean="0"/>
              <a:t>Buildings are Mainstream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400" dirty="0"/>
              <a:t>G</a:t>
            </a:r>
            <a:r>
              <a:rPr lang="en-US" sz="2400" dirty="0" smtClean="0"/>
              <a:t>reen </a:t>
            </a:r>
            <a:r>
              <a:rPr lang="en-US" sz="2400" dirty="0"/>
              <a:t>buildings have become </a:t>
            </a:r>
            <a:r>
              <a:rPr lang="en-US" sz="2400" dirty="0" smtClean="0"/>
              <a:t>mainstream</a:t>
            </a:r>
          </a:p>
          <a:p>
            <a:pPr marL="0" indent="0"/>
            <a:r>
              <a:rPr lang="en-US" sz="2400" dirty="0" smtClean="0"/>
              <a:t>2016:  </a:t>
            </a:r>
            <a:r>
              <a:rPr lang="en-US" sz="2400" dirty="0"/>
              <a:t>40-48 percent of new nonresidential construction will be green, equating to a $120-145 billion </a:t>
            </a:r>
            <a:r>
              <a:rPr lang="en-US" sz="2400" dirty="0" smtClean="0"/>
              <a:t>opportunity</a:t>
            </a:r>
          </a:p>
          <a:p>
            <a:pPr lvl="1"/>
            <a:r>
              <a:rPr lang="en-US" sz="2400" dirty="0"/>
              <a:t>Lower utility and maintenance costs</a:t>
            </a:r>
          </a:p>
          <a:p>
            <a:pPr lvl="1"/>
            <a:r>
              <a:rPr lang="en-US" sz="2400" dirty="0"/>
              <a:t>More attractive to tenants</a:t>
            </a:r>
          </a:p>
          <a:p>
            <a:pPr lvl="1"/>
            <a:r>
              <a:rPr lang="en-US" sz="2400" dirty="0"/>
              <a:t>Higher asset value and ROI</a:t>
            </a:r>
          </a:p>
          <a:p>
            <a:pPr lvl="1"/>
            <a:r>
              <a:rPr lang="en-US" sz="2400" dirty="0"/>
              <a:t>Healthier for occupants</a:t>
            </a:r>
          </a:p>
          <a:p>
            <a:pPr lvl="1"/>
            <a:r>
              <a:rPr lang="en-US" sz="2400" dirty="0"/>
              <a:t>Code and statute </a:t>
            </a:r>
            <a:r>
              <a:rPr lang="en-US" sz="2400" dirty="0" smtClean="0"/>
              <a:t>requirements</a:t>
            </a:r>
          </a:p>
          <a:p>
            <a:pPr marL="0" indent="0"/>
            <a:r>
              <a:rPr lang="en-US" sz="2400" dirty="0"/>
              <a:t>M</a:t>
            </a:r>
            <a:r>
              <a:rPr lang="en-US" sz="2400" dirty="0" smtClean="0"/>
              <a:t>arginally higher additional cost to build</a:t>
            </a:r>
          </a:p>
          <a:p>
            <a:pPr marL="0" indent="0"/>
            <a:r>
              <a:rPr lang="en-US" sz="2400" dirty="0" smtClean="0"/>
              <a:t>(Booz Allen Hamilton  2%)</a:t>
            </a:r>
          </a:p>
          <a:p>
            <a:pPr marL="0" indent="0"/>
            <a:r>
              <a:rPr lang="en-US" sz="2400" dirty="0" smtClean="0"/>
              <a:t>Negligible additional cost to renovate to green</a:t>
            </a:r>
          </a:p>
        </p:txBody>
      </p:sp>
      <p:pic>
        <p:nvPicPr>
          <p:cNvPr id="6" name="Picture 2" descr="http://www.usgbc.org/sites/default/files/imagecache/fixed_150-150/profile/project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27959"/>
            <a:ext cx="2122171" cy="212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98943" y="4819602"/>
            <a:ext cx="224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- USGBC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</a:t>
            </a:r>
            <a:r>
              <a:rPr lang="en-US" b="1" dirty="0" smtClean="0"/>
              <a:t>and 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Savvy insurance professionals understand aspects </a:t>
            </a:r>
            <a:r>
              <a:rPr lang="en-US" sz="2400" dirty="0"/>
              <a:t>of a full risk management </a:t>
            </a:r>
            <a:r>
              <a:rPr lang="en-US" sz="2400" dirty="0" smtClean="0"/>
              <a:t>program, not just insurance</a:t>
            </a:r>
          </a:p>
          <a:p>
            <a:r>
              <a:rPr lang="en-US" sz="2400" dirty="0"/>
              <a:t>Green </a:t>
            </a:r>
            <a:r>
              <a:rPr lang="en-US" sz="2400" dirty="0" smtClean="0"/>
              <a:t>practices </a:t>
            </a:r>
            <a:r>
              <a:rPr lang="en-US" sz="2400" dirty="0"/>
              <a:t>bring profound economic benefits </a:t>
            </a:r>
            <a:r>
              <a:rPr lang="en-US" sz="2400" dirty="0" smtClean="0"/>
              <a:t>and </a:t>
            </a:r>
            <a:r>
              <a:rPr lang="en-US" sz="2400" dirty="0"/>
              <a:t>touch </a:t>
            </a:r>
            <a:r>
              <a:rPr lang="en-US" sz="2400" dirty="0" smtClean="0"/>
              <a:t>nearly every </a:t>
            </a:r>
            <a:r>
              <a:rPr lang="en-US" sz="2400" dirty="0"/>
              <a:t>category of risk an organization </a:t>
            </a:r>
            <a:r>
              <a:rPr lang="en-US" sz="2400" dirty="0" smtClean="0"/>
              <a:t>faces</a:t>
            </a:r>
          </a:p>
          <a:p>
            <a:r>
              <a:rPr lang="en-US" sz="2400" dirty="0" smtClean="0"/>
              <a:t>Overall</a:t>
            </a:r>
            <a:r>
              <a:rPr lang="en-US" sz="2400" dirty="0"/>
              <a:t>, Green Buildings reduce physical </a:t>
            </a:r>
            <a:r>
              <a:rPr lang="en-US" sz="2400" dirty="0" smtClean="0"/>
              <a:t>risk </a:t>
            </a:r>
          </a:p>
          <a:p>
            <a:r>
              <a:rPr lang="en-US" sz="2400" dirty="0" smtClean="0"/>
              <a:t>However </a:t>
            </a:r>
            <a:r>
              <a:rPr lang="en-US" sz="2400" dirty="0"/>
              <a:t>they bring entirely new sets of risk that </a:t>
            </a:r>
            <a:r>
              <a:rPr lang="en-US" sz="2400" dirty="0" smtClean="0"/>
              <a:t>underwriters, agents </a:t>
            </a:r>
            <a:r>
              <a:rPr lang="en-US" sz="2400" dirty="0"/>
              <a:t>and brokers must </a:t>
            </a:r>
            <a:r>
              <a:rPr lang="en-US" sz="2400" dirty="0" smtClean="0"/>
              <a:t>understand </a:t>
            </a:r>
            <a:endParaRPr lang="en-US" sz="2400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64" y="487680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</a:t>
            </a:r>
            <a:r>
              <a:rPr lang="en-US" b="1" dirty="0" smtClean="0"/>
              <a:t>and </a:t>
            </a:r>
            <a:r>
              <a:rPr lang="en-US" b="1" dirty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b="1" dirty="0" smtClean="0"/>
              <a:t>Green Buildings present less risk than traditional buildings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 smtClean="0"/>
              <a:t>Insurance Industry property cause of loss leaders: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Electrical fires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Plumbing Leaks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Envelope (roof, windows, doors, </a:t>
            </a:r>
            <a:r>
              <a:rPr lang="en-US" sz="2400" dirty="0" smtClean="0"/>
              <a:t>etc.) </a:t>
            </a:r>
            <a:r>
              <a:rPr lang="en-US" sz="2400" dirty="0"/>
              <a:t>leaks</a:t>
            </a:r>
          </a:p>
          <a:p>
            <a:pPr marL="0" indent="0"/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00600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</a:t>
            </a:r>
            <a:r>
              <a:rPr lang="en-US" b="1" dirty="0" smtClean="0"/>
              <a:t>Building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dirty="0" smtClean="0"/>
              <a:t>“Commissioning</a:t>
            </a:r>
            <a:r>
              <a:rPr lang="en-US" sz="2400" dirty="0"/>
              <a:t>” a third party verification of construction and installation </a:t>
            </a:r>
            <a:r>
              <a:rPr lang="en-US" sz="2400" dirty="0" smtClean="0"/>
              <a:t>practices</a:t>
            </a:r>
          </a:p>
          <a:p>
            <a:r>
              <a:rPr lang="en-US" sz="2400" dirty="0" smtClean="0"/>
              <a:t>Required for LEED Certification</a:t>
            </a:r>
          </a:p>
          <a:p>
            <a:r>
              <a:rPr lang="en-US" sz="2400" dirty="0" smtClean="0"/>
              <a:t>Performed by an independent third party engineer</a:t>
            </a:r>
          </a:p>
          <a:p>
            <a:r>
              <a:rPr lang="en-US" sz="2400" dirty="0" smtClean="0"/>
              <a:t>Confirms that key building systems (HVAC, electrical, plumbing, envelope components) have been installed properly</a:t>
            </a:r>
          </a:p>
          <a:p>
            <a:r>
              <a:rPr lang="en-US" sz="2400" dirty="0" smtClean="0"/>
              <a:t>Means they are greener and </a:t>
            </a:r>
            <a:r>
              <a:rPr lang="en-US" sz="2400" b="1" dirty="0" smtClean="0"/>
              <a:t>safer</a:t>
            </a:r>
          </a:p>
          <a:p>
            <a:pPr lvl="1"/>
            <a:r>
              <a:rPr lang="en-US" sz="2400" dirty="0" smtClean="0"/>
              <a:t>Commissioning directly addresses leading causes of loss</a:t>
            </a:r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5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</a:t>
            </a:r>
            <a:r>
              <a:rPr lang="en-US" b="1" dirty="0" smtClean="0"/>
              <a:t>and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/>
            <a:r>
              <a:rPr lang="en-US" sz="2400" dirty="0"/>
              <a:t>Insurance industry </a:t>
            </a:r>
            <a:r>
              <a:rPr lang="en-US" sz="2400" dirty="0" smtClean="0"/>
              <a:t>“building </a:t>
            </a:r>
            <a:r>
              <a:rPr lang="en-US" sz="2400" dirty="0"/>
              <a:t>age to loss </a:t>
            </a:r>
            <a:r>
              <a:rPr lang="en-US" sz="2400" dirty="0" smtClean="0"/>
              <a:t>ratio” </a:t>
            </a:r>
            <a:r>
              <a:rPr lang="en-US" sz="2400" dirty="0"/>
              <a:t>studies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Buildings renovated with green features perform like a new </a:t>
            </a:r>
            <a:r>
              <a:rPr lang="en-US" sz="2400" dirty="0" smtClean="0"/>
              <a:t>building</a:t>
            </a:r>
          </a:p>
          <a:p>
            <a:pPr marL="0" indent="0"/>
            <a:r>
              <a:rPr lang="en-US" sz="2400" dirty="0"/>
              <a:t>Healthy Buildings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400" dirty="0"/>
              <a:t>Growing body of evidence that green buildings reduce occupant and tenant health </a:t>
            </a:r>
            <a:r>
              <a:rPr lang="en-US" sz="2400" dirty="0" smtClean="0"/>
              <a:t>risks</a:t>
            </a:r>
          </a:p>
          <a:p>
            <a:pPr lvl="1"/>
            <a:r>
              <a:rPr lang="en-US" sz="2400" dirty="0" smtClean="0"/>
              <a:t>Does this mean that there is a new standard driving the duty of a building owner to provide a safe working environment?</a:t>
            </a:r>
            <a:endParaRPr lang="en-US" sz="2400" dirty="0"/>
          </a:p>
          <a:p>
            <a:pPr marL="0" indent="0"/>
            <a:r>
              <a:rPr lang="en-US" sz="2400" dirty="0" smtClean="0"/>
              <a:t>Financial Risks</a:t>
            </a:r>
          </a:p>
          <a:p>
            <a:pPr marL="0" indent="0"/>
            <a:r>
              <a:rPr lang="en-US" sz="2400" dirty="0" smtClean="0"/>
              <a:t>Regulatory Risks</a:t>
            </a:r>
          </a:p>
          <a:p>
            <a:pPr marL="0" indent="0"/>
            <a:r>
              <a:rPr lang="en-US" sz="2400" dirty="0"/>
              <a:t>Reputational Risks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4" name="AutoShape 2" descr="Image result for healthy bui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healthy building"/>
          <p:cNvSpPr>
            <a:spLocks noChangeAspect="1" noChangeArrowheads="1"/>
          </p:cNvSpPr>
          <p:nvPr/>
        </p:nvSpPr>
        <p:spPr bwMode="auto">
          <a:xfrm>
            <a:off x="155575" y="-822325"/>
            <a:ext cx="66960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724400"/>
            <a:ext cx="422910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</a:t>
            </a:r>
            <a:r>
              <a:rPr lang="en-US" b="1" dirty="0" smtClean="0"/>
              <a:t>and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400" b="1" dirty="0" smtClean="0"/>
              <a:t>Risks of </a:t>
            </a:r>
            <a:r>
              <a:rPr lang="en-US" sz="2400" b="1" u="sng" dirty="0" smtClean="0"/>
              <a:t>not</a:t>
            </a:r>
            <a:r>
              <a:rPr lang="en-US" sz="2400" b="1" dirty="0" smtClean="0"/>
              <a:t> building green or pursuing certification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</a:t>
            </a:r>
            <a:r>
              <a:rPr lang="en-US" sz="2400" dirty="0" smtClean="0"/>
              <a:t>oregoing </a:t>
            </a:r>
            <a:r>
              <a:rPr lang="en-US" sz="2400" dirty="0"/>
              <a:t>third party verified </a:t>
            </a:r>
            <a:r>
              <a:rPr lang="en-US" sz="2400" dirty="0" smtClean="0"/>
              <a:t>certification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Disclosure of energy </a:t>
            </a:r>
            <a:r>
              <a:rPr lang="en-US" sz="2400" dirty="0" smtClean="0"/>
              <a:t>performance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Energy </a:t>
            </a:r>
            <a:r>
              <a:rPr lang="en-US" sz="2400" dirty="0"/>
              <a:t>and water price </a:t>
            </a:r>
            <a:r>
              <a:rPr lang="en-US" sz="2400" dirty="0" smtClean="0"/>
              <a:t>volatility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Cap and Trade or Carbon Tax impacts on energy </a:t>
            </a:r>
            <a:r>
              <a:rPr lang="en-US" sz="2400" dirty="0" smtClean="0"/>
              <a:t>price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Greenwashing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Obsolescence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4419600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Tennant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1" dirty="0" smtClean="0"/>
              <a:t>Tenant Risks</a:t>
            </a:r>
          </a:p>
          <a:p>
            <a:r>
              <a:rPr lang="en-US" sz="2000" dirty="0" smtClean="0"/>
              <a:t>Risk of the “Split Incentive” when the building owner pays for the green features but the tenant benefits from the reduced utility costs</a:t>
            </a:r>
          </a:p>
          <a:p>
            <a:r>
              <a:rPr lang="en-US" sz="2000" dirty="0" smtClean="0"/>
              <a:t>Getting the lease right</a:t>
            </a:r>
          </a:p>
          <a:p>
            <a:pPr lvl="1"/>
            <a:r>
              <a:rPr lang="en-US" sz="2000" dirty="0" smtClean="0"/>
              <a:t>Mitigation: Several Green Lease Toolkits have been developed (BOMA and California Sustainability Alliance)</a:t>
            </a:r>
          </a:p>
          <a:p>
            <a:r>
              <a:rPr lang="en-US" sz="2000" dirty="0" smtClean="0"/>
              <a:t>Tenants degrading green aspects with “brown” behavior</a:t>
            </a:r>
          </a:p>
          <a:p>
            <a:pPr lvl="1"/>
            <a:r>
              <a:rPr lang="en-US" sz="2000" dirty="0" smtClean="0"/>
              <a:t>Mitigation: Tenant relations and education, Integrated design, leases, out of the box thinking (provide free green cleaning supplies)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067300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0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Continuing Education Credits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055581"/>
              </p:ext>
            </p:extLst>
          </p:nvPr>
        </p:nvGraphicFramePr>
        <p:xfrm>
          <a:off x="762000" y="1752600"/>
          <a:ext cx="8153400" cy="3726180"/>
        </p:xfrm>
        <a:graphic>
          <a:graphicData uri="http://schemas.openxmlformats.org/drawingml/2006/table">
            <a:tbl>
              <a:tblPr/>
              <a:tblGrid>
                <a:gridCol w="2268513"/>
                <a:gridCol w="5884887"/>
              </a:tblGrid>
              <a:tr h="87630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Course Title: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17145"/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RISK MANAGEMENT AND INSURANCE ISSUES FOR GREEN BUILDINGS</a:t>
                      </a:r>
                      <a:endParaRPr lang="en-US" sz="240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Course Number:</a:t>
                      </a:r>
                      <a:endParaRPr lang="en-US" sz="240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349751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en-US" sz="2400">
                          <a:effectLst/>
                          <a:latin typeface="Calibri" panose="020F0502020204030204" pitchFamily="34" charset="0"/>
                        </a:rPr>
                        <a:t>Course Category:</a:t>
                      </a:r>
                      <a:endParaRPr lang="en-US" sz="240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66420"/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Property and Casualty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76300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Credit Hours: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566420"/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  <a:p>
                      <a:pPr marR="566420"/>
                      <a:endParaRPr lang="en-US" sz="24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marR="566420"/>
                      <a:r>
                        <a:rPr lang="en-US" sz="2400" dirty="0" smtClean="0">
                          <a:effectLst/>
                        </a:rPr>
                        <a:t>Sign in sheets in back</a:t>
                      </a:r>
                      <a:r>
                        <a:rPr lang="en-US" sz="2400" baseline="0" dirty="0" smtClean="0">
                          <a:effectLst/>
                        </a:rPr>
                        <a:t> of room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2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Performance </a:t>
            </a:r>
            <a:r>
              <a:rPr lang="en-US" b="1" dirty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 smtClean="0"/>
              <a:t>Performance Risks</a:t>
            </a:r>
          </a:p>
          <a:p>
            <a:pPr marL="0" indent="0"/>
            <a:r>
              <a:rPr lang="en-US" sz="2000" dirty="0" smtClean="0"/>
              <a:t>Building does not achieve green goals</a:t>
            </a:r>
          </a:p>
          <a:p>
            <a:r>
              <a:rPr lang="en-US" sz="2000" dirty="0" smtClean="0"/>
              <a:t>Architects dilemma</a:t>
            </a:r>
          </a:p>
          <a:p>
            <a:pPr lvl="1"/>
            <a:r>
              <a:rPr lang="en-US" sz="2000" dirty="0" smtClean="0"/>
              <a:t>Warrantees and RFPs</a:t>
            </a:r>
          </a:p>
          <a:p>
            <a:r>
              <a:rPr lang="en-US" sz="2000" dirty="0" smtClean="0"/>
              <a:t>Contractors too</a:t>
            </a:r>
          </a:p>
          <a:p>
            <a:r>
              <a:rPr lang="en-US" sz="2000" dirty="0" smtClean="0"/>
              <a:t>Operations</a:t>
            </a:r>
          </a:p>
          <a:p>
            <a:pPr lvl="1"/>
            <a:r>
              <a:rPr lang="en-US" sz="2000" dirty="0" smtClean="0"/>
              <a:t>Most underperformance due to improper operation of sophisticated building systems. Mitigation: Integrated Design Process – all parties (architect, contractor, subs, building owner and building operations personnel involved in “charrette” meeting throughout construction/renovation</a:t>
            </a:r>
          </a:p>
          <a:p>
            <a:r>
              <a:rPr lang="en-US" sz="2000" dirty="0" smtClean="0"/>
              <a:t>“</a:t>
            </a:r>
            <a:r>
              <a:rPr lang="en-US" sz="2000" dirty="0" err="1" smtClean="0"/>
              <a:t>Leedigation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73705"/>
            <a:ext cx="1686401" cy="16864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3477545"/>
            <a:ext cx="2036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- USGBC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2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</a:t>
            </a:r>
            <a:r>
              <a:rPr lang="en-US" b="1" dirty="0" smtClean="0"/>
              <a:t>and Physical </a:t>
            </a:r>
            <a:r>
              <a:rPr lang="en-US" b="1" dirty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/>
              <a:t>Physical </a:t>
            </a:r>
            <a:r>
              <a:rPr lang="en-US" sz="2000" b="1" dirty="0" smtClean="0"/>
              <a:t>Risks</a:t>
            </a:r>
          </a:p>
          <a:p>
            <a:r>
              <a:rPr lang="en-US" sz="2000" dirty="0"/>
              <a:t>Vegetated </a:t>
            </a:r>
            <a:r>
              <a:rPr lang="en-US" sz="2000" dirty="0" smtClean="0"/>
              <a:t>roof</a:t>
            </a:r>
          </a:p>
          <a:p>
            <a:pPr lvl="1"/>
            <a:r>
              <a:rPr lang="en-US" sz="2100" dirty="0"/>
              <a:t>Weight of roof, especially when saturated with rain or covered in snow</a:t>
            </a:r>
          </a:p>
          <a:p>
            <a:pPr lvl="1"/>
            <a:r>
              <a:rPr lang="en-US" sz="2100" dirty="0"/>
              <a:t>Leakage when roots pierce membranes                                            and root barriers</a:t>
            </a:r>
          </a:p>
          <a:p>
            <a:pPr lvl="1"/>
            <a:r>
              <a:rPr lang="en-US" sz="2100" dirty="0"/>
              <a:t>Combustibility of dry or dead vegetation</a:t>
            </a:r>
          </a:p>
          <a:p>
            <a:pPr lvl="1"/>
            <a:r>
              <a:rPr lang="en-US" sz="2100" dirty="0"/>
              <a:t>Falling objects (including people)</a:t>
            </a:r>
          </a:p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3429000"/>
            <a:ext cx="2473643" cy="168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516871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– City of Chicago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</a:t>
            </a:r>
            <a:r>
              <a:rPr lang="en-US" b="1" dirty="0" smtClean="0"/>
              <a:t>and Physical </a:t>
            </a:r>
            <a:r>
              <a:rPr lang="en-US" b="1" dirty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b="1" dirty="0"/>
              <a:t>Physical </a:t>
            </a:r>
            <a:r>
              <a:rPr lang="en-US" sz="2400" b="1" dirty="0" smtClean="0"/>
              <a:t>Risks</a:t>
            </a:r>
          </a:p>
          <a:p>
            <a:r>
              <a:rPr lang="en-US" sz="2400" dirty="0" smtClean="0"/>
              <a:t>New </a:t>
            </a:r>
            <a:r>
              <a:rPr lang="en-US" sz="2400" dirty="0"/>
              <a:t>and untested building materials and </a:t>
            </a:r>
            <a:r>
              <a:rPr lang="en-US" sz="2400" dirty="0" smtClean="0"/>
              <a:t>technology</a:t>
            </a:r>
          </a:p>
          <a:p>
            <a:pPr lvl="1"/>
            <a:r>
              <a:rPr lang="en-US" sz="2400" dirty="0" smtClean="0"/>
              <a:t>Stay with the “tried and true”</a:t>
            </a:r>
            <a:endParaRPr lang="en-US" sz="2400" dirty="0"/>
          </a:p>
          <a:p>
            <a:r>
              <a:rPr lang="en-US" sz="2400" dirty="0"/>
              <a:t>Recycling and waste </a:t>
            </a:r>
            <a:r>
              <a:rPr lang="en-US" sz="2400" dirty="0" smtClean="0"/>
              <a:t>reduction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eparation </a:t>
            </a:r>
            <a:r>
              <a:rPr lang="en-US" sz="2400" dirty="0"/>
              <a:t>and segregation of waste and recycling </a:t>
            </a:r>
          </a:p>
          <a:p>
            <a:pPr marL="0" indent="0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461" y="3273268"/>
            <a:ext cx="2216705" cy="22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Green Buildings and Construction Risk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1" dirty="0" smtClean="0"/>
              <a:t>Physical Risks</a:t>
            </a:r>
          </a:p>
          <a:p>
            <a:r>
              <a:rPr lang="en-US" sz="2000" dirty="0"/>
              <a:t>Solar </a:t>
            </a:r>
            <a:r>
              <a:rPr lang="en-US" sz="2000" dirty="0" smtClean="0"/>
              <a:t>Panels</a:t>
            </a:r>
          </a:p>
          <a:p>
            <a:pPr lvl="1"/>
            <a:r>
              <a:rPr lang="en-US" sz="2000" dirty="0"/>
              <a:t>Wind and hail </a:t>
            </a:r>
            <a:endParaRPr lang="en-US" sz="2000" dirty="0" smtClean="0"/>
          </a:p>
          <a:p>
            <a:pPr lvl="1"/>
            <a:r>
              <a:rPr lang="en-US" sz="2000" dirty="0" smtClean="0"/>
              <a:t>Theft</a:t>
            </a:r>
          </a:p>
          <a:p>
            <a:pPr lvl="1"/>
            <a:r>
              <a:rPr lang="en-US" sz="2000" dirty="0" smtClean="0"/>
              <a:t>Fire department issues</a:t>
            </a:r>
          </a:p>
          <a:p>
            <a:pPr lvl="1"/>
            <a:endParaRPr lang="en-US" sz="2000" dirty="0"/>
          </a:p>
          <a:p>
            <a:r>
              <a:rPr lang="en-US" sz="2000" dirty="0"/>
              <a:t>Worcester Polytechnic Institute (WPI) Green Building Risk Study</a:t>
            </a:r>
            <a:endParaRPr lang="en-US" sz="2000" b="1" dirty="0"/>
          </a:p>
          <a:p>
            <a:endParaRPr lang="en-US" sz="2000" dirty="0" smtClean="0"/>
          </a:p>
          <a:p>
            <a:r>
              <a:rPr lang="en-US" sz="2000" dirty="0" smtClean="0"/>
              <a:t>Battery </a:t>
            </a:r>
            <a:r>
              <a:rPr lang="en-US" sz="2000" dirty="0"/>
              <a:t>back up storage </a:t>
            </a:r>
            <a:endParaRPr lang="en-US" sz="2000" dirty="0" smtClean="0"/>
          </a:p>
          <a:p>
            <a:pPr lvl="1"/>
            <a:r>
              <a:rPr lang="en-US" sz="2000" dirty="0" smtClean="0"/>
              <a:t>Separation and physical protection</a:t>
            </a:r>
            <a:endParaRPr lang="en-US" sz="2000" dirty="0"/>
          </a:p>
          <a:p>
            <a:pPr marL="0" indent="0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676400"/>
            <a:ext cx="2143125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2600" y="3270849"/>
            <a:ext cx="2785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- EPA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8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</a:t>
            </a:r>
            <a:r>
              <a:rPr lang="en-US" b="1" dirty="0" smtClean="0"/>
              <a:t>and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1" dirty="0" smtClean="0"/>
              <a:t>Green Building Insurance Products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A look at the “state of the art” coverages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No standard “green” form, each insurer’s is unique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Standard property insurance policies may not adequately cover green buildings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CERES publishes reports outlining insurer’s Green Coverages</a:t>
            </a:r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05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</a:t>
            </a:r>
            <a:r>
              <a:rPr lang="en-US" b="1" dirty="0" smtClean="0"/>
              <a:t>and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1" dirty="0"/>
              <a:t>Green coverage can be categorized into three major components</a:t>
            </a:r>
            <a:r>
              <a:rPr lang="en-US" sz="2000" dirty="0"/>
              <a:t>:</a:t>
            </a:r>
          </a:p>
          <a:p>
            <a:pPr lvl="0"/>
            <a:r>
              <a:rPr lang="en-US" sz="2000" dirty="0"/>
              <a:t>Certified Green Building </a:t>
            </a:r>
            <a:r>
              <a:rPr lang="en-US" sz="2000" dirty="0" smtClean="0"/>
              <a:t>Coverage</a:t>
            </a:r>
          </a:p>
          <a:p>
            <a:pPr lvl="1"/>
            <a:r>
              <a:rPr lang="en-US" sz="2000" dirty="0" smtClean="0"/>
              <a:t>For buildings that are already certified</a:t>
            </a:r>
            <a:endParaRPr lang="en-US" sz="2000" dirty="0"/>
          </a:p>
          <a:p>
            <a:pPr lvl="0"/>
            <a:r>
              <a:rPr lang="en-US" sz="2000" dirty="0"/>
              <a:t>Green Upgrade </a:t>
            </a:r>
            <a:r>
              <a:rPr lang="en-US" sz="2000" dirty="0" smtClean="0"/>
              <a:t>Coverage</a:t>
            </a:r>
          </a:p>
          <a:p>
            <a:pPr lvl="1"/>
            <a:r>
              <a:rPr lang="en-US" sz="2000" dirty="0" smtClean="0"/>
              <a:t>Pays to make a building (or it’s contents) greener after a covered loss</a:t>
            </a:r>
            <a:endParaRPr lang="en-US" sz="2000" dirty="0"/>
          </a:p>
          <a:p>
            <a:pPr lvl="0"/>
            <a:r>
              <a:rPr lang="en-US" sz="2000" dirty="0"/>
              <a:t>Green Extensions of </a:t>
            </a:r>
            <a:r>
              <a:rPr lang="en-US" sz="2000" dirty="0" smtClean="0"/>
              <a:t>coverage</a:t>
            </a:r>
          </a:p>
          <a:p>
            <a:pPr lvl="1"/>
            <a:r>
              <a:rPr lang="en-US" sz="2000" dirty="0" smtClean="0"/>
              <a:t>Can apply to certified or upgrade coverages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419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7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/>
              <a:t>Certified Green Building Coverage</a:t>
            </a:r>
          </a:p>
          <a:p>
            <a:r>
              <a:rPr lang="en-US" sz="2000" dirty="0"/>
              <a:t>Expands coverage to cover Green gaps in standard policy; </a:t>
            </a:r>
          </a:p>
          <a:p>
            <a:pPr lvl="1"/>
            <a:r>
              <a:rPr lang="en-US" sz="2000" dirty="0"/>
              <a:t>Trees and plants part of vegetated </a:t>
            </a:r>
            <a:r>
              <a:rPr lang="en-US" sz="2000" dirty="0" smtClean="0"/>
              <a:t>roofs</a:t>
            </a:r>
            <a:endParaRPr lang="en-US" sz="2000" dirty="0"/>
          </a:p>
          <a:p>
            <a:pPr lvl="1"/>
            <a:r>
              <a:rPr lang="en-US" sz="2000" dirty="0"/>
              <a:t>Remote property (more than 100 or even 1000 feet way from the described building </a:t>
            </a:r>
          </a:p>
          <a:p>
            <a:pPr lvl="1"/>
            <a:r>
              <a:rPr lang="en-US" sz="2000" dirty="0"/>
              <a:t>Underground property that is part of an alternative energy, heating/cooling or water </a:t>
            </a:r>
            <a:r>
              <a:rPr lang="en-US" sz="2000" dirty="0" smtClean="0"/>
              <a:t>system </a:t>
            </a:r>
          </a:p>
          <a:p>
            <a:pPr lvl="1"/>
            <a:r>
              <a:rPr lang="en-US" sz="2000" dirty="0" smtClean="0"/>
              <a:t>Loss of income for alternative energy systems</a:t>
            </a:r>
            <a:endParaRPr lang="en-US" sz="2000" dirty="0"/>
          </a:p>
          <a:p>
            <a:r>
              <a:rPr lang="en-US" sz="2000" dirty="0"/>
              <a:t>Some very broad property forms already include these </a:t>
            </a:r>
            <a:r>
              <a:rPr lang="en-US" sz="2000" dirty="0" smtClean="0"/>
              <a:t>features, most </a:t>
            </a:r>
            <a:r>
              <a:rPr lang="en-US" sz="2000" dirty="0"/>
              <a:t>need to be modified to add </a:t>
            </a:r>
            <a:r>
              <a:rPr lang="en-US" sz="2000" dirty="0" smtClean="0"/>
              <a:t>coverage</a:t>
            </a:r>
          </a:p>
          <a:p>
            <a:r>
              <a:rPr lang="en-US" sz="2000" dirty="0" smtClean="0"/>
              <a:t>Some insurers offer a discount for certified buildings</a:t>
            </a:r>
            <a:endParaRPr lang="en-US" sz="2000" dirty="0"/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013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/>
              <a:t>Green Upgrade </a:t>
            </a:r>
            <a:r>
              <a:rPr lang="en-US" sz="2000" b="1" dirty="0" smtClean="0"/>
              <a:t>Coverage</a:t>
            </a:r>
          </a:p>
          <a:p>
            <a:pPr marL="0" indent="0"/>
            <a:r>
              <a:rPr lang="en-US" sz="2000" dirty="0"/>
              <a:t>Pays to rebuild or repair real and personal property damaged or destroyed by a covered loss with green alternatives</a:t>
            </a:r>
            <a:endParaRPr lang="en-US" sz="2000" dirty="0" smtClean="0"/>
          </a:p>
          <a:p>
            <a:r>
              <a:rPr lang="en-US" sz="2000" dirty="0"/>
              <a:t>Upgrade can include electrical system, building envelop, HVAC, plumbing, interior finish (carpeting, paint, etc.), electronics, furniture and fixtures, and </a:t>
            </a:r>
            <a:r>
              <a:rPr lang="en-US" sz="2000" dirty="0" smtClean="0"/>
              <a:t>more</a:t>
            </a:r>
            <a:endParaRPr lang="en-US" sz="2000" dirty="0"/>
          </a:p>
          <a:p>
            <a:r>
              <a:rPr lang="en-US" sz="2000" dirty="0"/>
              <a:t>The Upgrade will not cover equipment which was not present before the </a:t>
            </a:r>
            <a:r>
              <a:rPr lang="en-US" sz="2000" dirty="0" smtClean="0"/>
              <a:t>loss</a:t>
            </a:r>
          </a:p>
          <a:p>
            <a:r>
              <a:rPr lang="en-US" sz="2000" dirty="0" smtClean="0"/>
              <a:t>Upgrade modifies </a:t>
            </a:r>
            <a:r>
              <a:rPr lang="en-US" sz="2000" dirty="0"/>
              <a:t>the “like kind and quality” replacement cost provision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08" y="48768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4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/>
              <a:t>Green Upgrade Coverage</a:t>
            </a:r>
          </a:p>
          <a:p>
            <a:pPr marL="0" indent="0"/>
            <a:r>
              <a:rPr lang="en-US" sz="2000" dirty="0"/>
              <a:t>Since nearly every insurer has a unique proprietary form it is important to review the coverage form to understand:</a:t>
            </a:r>
          </a:p>
          <a:p>
            <a:pPr lvl="0"/>
            <a:r>
              <a:rPr lang="en-US" sz="2000" dirty="0"/>
              <a:t>Definition of “green</a:t>
            </a:r>
            <a:r>
              <a:rPr lang="en-US" sz="2000" dirty="0" smtClean="0"/>
              <a:t>” -  </a:t>
            </a:r>
            <a:r>
              <a:rPr lang="en-US" sz="2000" dirty="0"/>
              <a:t>It could range from “property that is acceptable to LEED” all the way to “property that uses energy and water more efficiently and is not detrimental to human health</a:t>
            </a:r>
            <a:r>
              <a:rPr lang="en-US" sz="2000" dirty="0" smtClean="0"/>
              <a:t>”</a:t>
            </a:r>
            <a:endParaRPr lang="en-US" sz="2000" dirty="0"/>
          </a:p>
          <a:p>
            <a:pPr lvl="0"/>
            <a:r>
              <a:rPr lang="en-US" sz="2000" dirty="0"/>
              <a:t>Limit available for the upgrade. It can be as low as low as </a:t>
            </a:r>
            <a:r>
              <a:rPr lang="en-US" sz="2000" dirty="0" smtClean="0"/>
              <a:t>$5000 or as </a:t>
            </a:r>
            <a:r>
              <a:rPr lang="en-US" sz="2000" dirty="0"/>
              <a:t>high as the policy </a:t>
            </a:r>
            <a:r>
              <a:rPr lang="en-US" sz="2000" dirty="0" smtClean="0"/>
              <a:t>limit</a:t>
            </a:r>
            <a:endParaRPr lang="en-US" sz="2000" dirty="0"/>
          </a:p>
          <a:p>
            <a:r>
              <a:rPr lang="en-US" sz="2000" dirty="0"/>
              <a:t>Some forms will cover the additional cost of rebuilding a total loss as a LEED certified </a:t>
            </a:r>
            <a:r>
              <a:rPr lang="en-US" sz="2000" dirty="0" smtClean="0"/>
              <a:t>building (usually </a:t>
            </a:r>
            <a:r>
              <a:rPr lang="en-US" sz="2000" dirty="0"/>
              <a:t>has a </a:t>
            </a:r>
            <a:r>
              <a:rPr lang="en-US" sz="2000" dirty="0" smtClean="0"/>
              <a:t>sublimit)</a:t>
            </a:r>
          </a:p>
          <a:p>
            <a:r>
              <a:rPr lang="en-US" sz="2000" dirty="0" smtClean="0"/>
              <a:t>Pricing for upgrade varies by insurer</a:t>
            </a:r>
            <a:endParaRPr lang="en-US" sz="2000" dirty="0"/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980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 smtClean="0"/>
              <a:t>Green Extensions of Coverage</a:t>
            </a:r>
          </a:p>
          <a:p>
            <a:pPr marL="0" indent="0"/>
            <a:r>
              <a:rPr lang="en-US" sz="2000" dirty="0"/>
              <a:t>These can apply to both Certified and Upgrade coverages. Extensions include:</a:t>
            </a:r>
          </a:p>
          <a:p>
            <a:pPr lvl="0"/>
            <a:r>
              <a:rPr lang="en-US" sz="2000" dirty="0"/>
              <a:t>Debris recycling. Rather than bring debris to a landfill, they are recycled whenever </a:t>
            </a:r>
            <a:r>
              <a:rPr lang="en-US" sz="2000" dirty="0" smtClean="0"/>
              <a:t>possible </a:t>
            </a:r>
          </a:p>
          <a:p>
            <a:pPr lvl="0"/>
            <a:r>
              <a:rPr lang="en-US" sz="2000" dirty="0" smtClean="0"/>
              <a:t>Post </a:t>
            </a:r>
            <a:r>
              <a:rPr lang="en-US" sz="2000" dirty="0"/>
              <a:t>reconstruction </a:t>
            </a:r>
            <a:r>
              <a:rPr lang="en-US" sz="2000" dirty="0" smtClean="0"/>
              <a:t>indoor air quality </a:t>
            </a:r>
            <a:r>
              <a:rPr lang="en-US" sz="2000" dirty="0"/>
              <a:t>testing or a fresh air flush out</a:t>
            </a:r>
          </a:p>
          <a:p>
            <a:pPr lvl="0"/>
            <a:r>
              <a:rPr lang="en-US" sz="2000" dirty="0"/>
              <a:t>Post reconstruction commissioning by a third party engineer to make certain repairs are both green and </a:t>
            </a:r>
            <a:r>
              <a:rPr lang="en-US" sz="2000" dirty="0" smtClean="0"/>
              <a:t>safe</a:t>
            </a:r>
            <a:endParaRPr lang="en-US" sz="2000" dirty="0"/>
          </a:p>
          <a:p>
            <a:pPr marL="0" indent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2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Continuing Education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I </a:t>
            </a:r>
            <a:r>
              <a:rPr lang="en-US" altLang="en-US" sz="2400" dirty="0"/>
              <a:t>will file your hours with the DOI after the completion of </a:t>
            </a:r>
            <a:r>
              <a:rPr lang="en-US" altLang="en-US" sz="2400" dirty="0" smtClean="0"/>
              <a:t>this session</a:t>
            </a: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You </a:t>
            </a:r>
            <a:r>
              <a:rPr lang="en-US" altLang="en-US" sz="2400" dirty="0"/>
              <a:t>will be sent a Certificate of Attendance/Completion by email.  Please </a:t>
            </a:r>
            <a:r>
              <a:rPr lang="en-US" altLang="en-US" sz="2400" dirty="0" smtClean="0"/>
              <a:t>retain </a:t>
            </a:r>
            <a:r>
              <a:rPr lang="en-US" altLang="en-US" sz="2400" dirty="0"/>
              <a:t>for your records for five </a:t>
            </a:r>
            <a:r>
              <a:rPr lang="en-US" altLang="en-US" sz="2400" dirty="0" smtClean="0"/>
              <a:t>years</a:t>
            </a:r>
          </a:p>
          <a:p>
            <a:pPr marL="0" indent="0"/>
            <a:endParaRPr lang="en-US" sz="2400" i="1" dirty="0"/>
          </a:p>
          <a:p>
            <a:pPr marL="0" indent="0"/>
            <a:r>
              <a:rPr lang="en-US" sz="2400" i="1" dirty="0" smtClean="0"/>
              <a:t>And … this presentation and a bibliography will be posted on my website for future reference. </a:t>
            </a:r>
          </a:p>
          <a:p>
            <a:pPr marL="0" indent="0"/>
            <a:r>
              <a:rPr lang="en-US" sz="2400" i="1" dirty="0"/>
              <a:t>See </a:t>
            </a:r>
            <a:r>
              <a:rPr lang="en-US" sz="2400" i="1" dirty="0">
                <a:hlinkClick r:id="rId2"/>
              </a:rPr>
              <a:t>http://</a:t>
            </a:r>
            <a:r>
              <a:rPr lang="en-US" sz="2400" i="1" dirty="0" smtClean="0">
                <a:hlinkClick r:id="rId2"/>
              </a:rPr>
              <a:t>www.stephenbushnell.com</a:t>
            </a:r>
            <a:endParaRPr lang="en-US" sz="2400" i="1" dirty="0" smtClean="0"/>
          </a:p>
          <a:p>
            <a:pPr marL="0" indent="0"/>
            <a:endParaRPr lang="en-US" sz="2400" i="1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3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 smtClean="0"/>
              <a:t>Green Extensions of Coverage</a:t>
            </a:r>
          </a:p>
          <a:p>
            <a:pPr lvl="0"/>
            <a:r>
              <a:rPr lang="en-US" sz="2000" dirty="0"/>
              <a:t>LEED professional design expense</a:t>
            </a:r>
          </a:p>
          <a:p>
            <a:pPr lvl="0"/>
            <a:r>
              <a:rPr lang="en-US" sz="2000" dirty="0"/>
              <a:t>LEED certification fees (this applies to both certified buildings and upgrade if the upgrade results in the building being LEED eligible)</a:t>
            </a:r>
          </a:p>
          <a:p>
            <a:pPr lvl="0"/>
            <a:r>
              <a:rPr lang="en-US" sz="2000" dirty="0" smtClean="0"/>
              <a:t>LEED </a:t>
            </a:r>
            <a:r>
              <a:rPr lang="en-US" sz="2000" dirty="0"/>
              <a:t>upgrade. Applies to certified </a:t>
            </a:r>
            <a:r>
              <a:rPr lang="en-US" sz="2000" dirty="0" smtClean="0"/>
              <a:t>buildings - </a:t>
            </a:r>
            <a:r>
              <a:rPr lang="en-US" sz="2000" dirty="0"/>
              <a:t>Post loss upgrade to the next highest level of LEED </a:t>
            </a:r>
            <a:r>
              <a:rPr lang="en-US" sz="2000" dirty="0" smtClean="0"/>
              <a:t>certification</a:t>
            </a:r>
          </a:p>
          <a:p>
            <a:pPr marL="0" indent="0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430" y="4070724"/>
            <a:ext cx="1786612" cy="1786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5430" y="5847272"/>
            <a:ext cx="214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 -USGBC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 smtClean="0"/>
              <a:t>Green Extensions of Coverage</a:t>
            </a:r>
          </a:p>
          <a:p>
            <a:pPr marL="0" indent="0"/>
            <a:endParaRPr lang="en-US" sz="2000" dirty="0" smtClean="0"/>
          </a:p>
          <a:p>
            <a:r>
              <a:rPr lang="en-US" sz="2000" dirty="0" smtClean="0"/>
              <a:t>Financial </a:t>
            </a:r>
            <a:r>
              <a:rPr lang="en-US" sz="2000" dirty="0"/>
              <a:t>i</a:t>
            </a:r>
            <a:r>
              <a:rPr lang="en-US" sz="2000" dirty="0" smtClean="0"/>
              <a:t>ncentive coverage</a:t>
            </a:r>
          </a:p>
          <a:p>
            <a:pPr lvl="1"/>
            <a:r>
              <a:rPr lang="en-US" sz="2000" dirty="0" smtClean="0"/>
              <a:t>Tax</a:t>
            </a:r>
          </a:p>
          <a:p>
            <a:pPr lvl="1"/>
            <a:r>
              <a:rPr lang="en-US" sz="2000" dirty="0" smtClean="0"/>
              <a:t>Rebates and grants</a:t>
            </a:r>
          </a:p>
          <a:p>
            <a:pPr lvl="1"/>
            <a:r>
              <a:rPr lang="en-US" sz="2000" dirty="0" smtClean="0"/>
              <a:t>Utility</a:t>
            </a:r>
          </a:p>
          <a:p>
            <a:pPr lvl="0"/>
            <a:r>
              <a:rPr lang="en-US" sz="2000" dirty="0" smtClean="0"/>
              <a:t>Builders </a:t>
            </a:r>
            <a:r>
              <a:rPr lang="en-US" sz="2000" dirty="0"/>
              <a:t>Risk soft cost extension to pay for additional time (and related costs) to secure green materials or qualified </a:t>
            </a:r>
            <a:r>
              <a:rPr lang="en-US" sz="2000" dirty="0" smtClean="0"/>
              <a:t>subcontractors</a:t>
            </a:r>
          </a:p>
          <a:p>
            <a:pPr lvl="0"/>
            <a:r>
              <a:rPr lang="en-US" sz="2000" dirty="0" smtClean="0"/>
              <a:t>Business Income for green features (including alternative energy systems)</a:t>
            </a:r>
            <a:endParaRPr lang="en-US" sz="2000" dirty="0"/>
          </a:p>
          <a:p>
            <a:pPr marL="0" inden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3482340" cy="19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</a:t>
            </a:r>
            <a:r>
              <a:rPr lang="en-US" b="1" dirty="0" smtClean="0"/>
              <a:t>Risk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1" dirty="0" smtClean="0"/>
              <a:t>Green Risk Management</a:t>
            </a:r>
          </a:p>
          <a:p>
            <a:pPr marL="0" indent="0"/>
            <a:r>
              <a:rPr lang="en-US" sz="2000" dirty="0"/>
              <a:t>G</a:t>
            </a:r>
            <a:r>
              <a:rPr lang="en-US" sz="2000" dirty="0" smtClean="0"/>
              <a:t>reen </a:t>
            </a:r>
            <a:r>
              <a:rPr lang="en-US" sz="2000" dirty="0"/>
              <a:t>in a risk management context </a:t>
            </a:r>
            <a:r>
              <a:rPr lang="en-US" sz="2000" dirty="0" smtClean="0"/>
              <a:t> - the </a:t>
            </a:r>
            <a:r>
              <a:rPr lang="en-US" sz="2000" dirty="0"/>
              <a:t>insurance industry can provide risk services beyond a coverage </a:t>
            </a:r>
            <a:r>
              <a:rPr lang="en-US" sz="2000" dirty="0" smtClean="0"/>
              <a:t>grant</a:t>
            </a:r>
            <a:endParaRPr lang="en-US" sz="2000" dirty="0"/>
          </a:p>
          <a:p>
            <a:r>
              <a:rPr lang="en-US" sz="2000" u="sng" dirty="0"/>
              <a:t>Any</a:t>
            </a:r>
            <a:r>
              <a:rPr lang="en-US" sz="2000" dirty="0"/>
              <a:t> degree </a:t>
            </a:r>
            <a:r>
              <a:rPr lang="en-US" sz="2000" dirty="0" smtClean="0"/>
              <a:t>of </a:t>
            </a:r>
            <a:r>
              <a:rPr lang="en-US" sz="2000" dirty="0"/>
              <a:t>greening a building or its contents can reduce risk.</a:t>
            </a:r>
          </a:p>
          <a:p>
            <a:r>
              <a:rPr lang="en-US" sz="2000" dirty="0"/>
              <a:t>Many insurers and </a:t>
            </a:r>
            <a:r>
              <a:rPr lang="en-US" sz="2000" dirty="0" smtClean="0"/>
              <a:t>brokers </a:t>
            </a:r>
            <a:r>
              <a:rPr lang="en-US" sz="2000" dirty="0"/>
              <a:t>also offer green risk consulting in conjunction with their green </a:t>
            </a:r>
            <a:r>
              <a:rPr lang="en-US" sz="2000" dirty="0" smtClean="0"/>
              <a:t>coverage</a:t>
            </a:r>
          </a:p>
          <a:p>
            <a:pPr lvl="1"/>
            <a:r>
              <a:rPr lang="en-US" sz="2000" dirty="0" smtClean="0"/>
              <a:t>They </a:t>
            </a:r>
            <a:r>
              <a:rPr lang="en-US" sz="2000" dirty="0"/>
              <a:t>advise insureds on low cost ways to green their property and operations and reduce their risk as part of their overall risk services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57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0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Risk 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000" b="1" dirty="0" smtClean="0"/>
              <a:t>Green buildings and practices reduce risk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 smtClean="0"/>
              <a:t>Green Buildings present new and challenging risks which can be managed with traditional risk management techniques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Commissioning and green renovation of ageing buildings significantly reduce physical risks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Financial and reputational risks and benefits require an enterprise risk management mindset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Sustainable Risk Management is a developing theory to support risk practitioners with green buildings and sustainable business practices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11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Total Cost of </a:t>
            </a:r>
            <a:r>
              <a:rPr lang="en-US" b="1" dirty="0"/>
              <a:t>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 smtClean="0"/>
              <a:t>Green and the Total Cost of Risk</a:t>
            </a:r>
          </a:p>
          <a:p>
            <a:pPr marL="0" indent="0"/>
            <a:r>
              <a:rPr lang="en-US" sz="2000" dirty="0" smtClean="0"/>
              <a:t>IRMI definition:</a:t>
            </a:r>
          </a:p>
          <a:p>
            <a:pPr marL="0" indent="0"/>
            <a:r>
              <a:rPr lang="en-US" sz="2000" dirty="0" smtClean="0"/>
              <a:t>“The </a:t>
            </a:r>
            <a:r>
              <a:rPr lang="en-US" sz="2000" dirty="0"/>
              <a:t>cost of managing risks and incurring </a:t>
            </a:r>
            <a:r>
              <a:rPr lang="en-US" sz="2000" dirty="0" smtClean="0"/>
              <a:t>losses </a:t>
            </a:r>
          </a:p>
          <a:p>
            <a:pPr marL="0" indent="0"/>
            <a:r>
              <a:rPr lang="en-US" sz="2000" dirty="0" smtClean="0"/>
              <a:t>Total </a:t>
            </a:r>
            <a:r>
              <a:rPr lang="en-US" sz="2000" dirty="0"/>
              <a:t>cost of risk is the sum of all aspects of an organization's operations that relate to risk, including </a:t>
            </a:r>
            <a:r>
              <a:rPr lang="en-US" sz="2000" b="1" dirty="0">
                <a:solidFill>
                  <a:srgbClr val="00B050"/>
                </a:solidFill>
              </a:rPr>
              <a:t>retained (uninsured) losses </a:t>
            </a:r>
            <a:r>
              <a:rPr lang="en-US" sz="2000" dirty="0"/>
              <a:t>and related loss adjustment expenses, </a:t>
            </a:r>
            <a:r>
              <a:rPr lang="en-US" sz="2000" b="1" dirty="0">
                <a:solidFill>
                  <a:srgbClr val="00B050"/>
                </a:solidFill>
              </a:rPr>
              <a:t>risk control costs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B050"/>
                </a:solidFill>
              </a:rPr>
              <a:t>transfer costs</a:t>
            </a:r>
            <a:r>
              <a:rPr lang="en-US" sz="2000" dirty="0"/>
              <a:t>, and administrative </a:t>
            </a:r>
            <a:r>
              <a:rPr lang="en-US" sz="2000" dirty="0" smtClean="0"/>
              <a:t>costs”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22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</a:t>
            </a:r>
            <a:r>
              <a:rPr lang="en-US" b="1" dirty="0" smtClean="0"/>
              <a:t>Total Cost of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 smtClean="0"/>
              <a:t>How do green buildings impact total cost of risk</a:t>
            </a:r>
            <a:r>
              <a:rPr lang="en-US" sz="2000" dirty="0" smtClean="0"/>
              <a:t>?</a:t>
            </a:r>
          </a:p>
          <a:p>
            <a:pPr marL="0" indent="0"/>
            <a:endParaRPr lang="en-US" sz="2000" dirty="0" smtClean="0"/>
          </a:p>
          <a:p>
            <a:pPr marL="0" indent="0"/>
            <a:r>
              <a:rPr lang="en-US" sz="2000" b="1" dirty="0" smtClean="0">
                <a:solidFill>
                  <a:srgbClr val="00B050"/>
                </a:solidFill>
              </a:rPr>
              <a:t>Reduced losses </a:t>
            </a:r>
            <a:r>
              <a:rPr lang="en-US" sz="2000" dirty="0" smtClean="0"/>
              <a:t>(retained and transferred)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Reduction in electrical fires and plumbing/envelop leaks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Mitigate occupant health risks (sick building and more)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Mitigate financial and regulatory risks</a:t>
            </a:r>
          </a:p>
          <a:p>
            <a:pPr marL="0" indent="0"/>
            <a:r>
              <a:rPr lang="en-US" sz="2000" dirty="0"/>
              <a:t>Cost to </a:t>
            </a:r>
            <a:r>
              <a:rPr lang="en-US" sz="2000" dirty="0" smtClean="0"/>
              <a:t>build or renovate green renovate </a:t>
            </a:r>
            <a:r>
              <a:rPr lang="en-US" sz="2000" dirty="0"/>
              <a:t>is a </a:t>
            </a:r>
            <a:r>
              <a:rPr lang="en-US" sz="2000" b="1" dirty="0">
                <a:solidFill>
                  <a:srgbClr val="00B050"/>
                </a:solidFill>
              </a:rPr>
              <a:t>risk management cost</a:t>
            </a:r>
            <a:r>
              <a:rPr lang="en-US" sz="2000" dirty="0"/>
              <a:t> – green renovations reduce risk – commissioning reduces </a:t>
            </a:r>
            <a:r>
              <a:rPr lang="en-US" sz="2000" dirty="0" smtClean="0"/>
              <a:t>risk - improvement in occupant productivity</a:t>
            </a:r>
            <a:endParaRPr lang="en-US" sz="2000" dirty="0"/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61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Green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r>
              <a:rPr lang="en-US" sz="2000" dirty="0" smtClean="0"/>
              <a:t>How can you use this information?</a:t>
            </a:r>
          </a:p>
          <a:p>
            <a:pPr marL="0" indent="0">
              <a:spcAft>
                <a:spcPts val="1200"/>
              </a:spcAft>
            </a:pPr>
            <a:endParaRPr lang="en-US" sz="2000" dirty="0"/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Understand the connection between green building principles and risk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Understand the role insurance plays in the risk management process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Think about how this information could change the way we compete</a:t>
            </a:r>
            <a:endParaRPr lang="en-US" sz="2000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36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0" y="4533900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Green in the blue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r>
              <a:rPr lang="en-US" sz="2400" i="1" u="sng" dirty="0" smtClean="0"/>
              <a:t>Blue Ocean Strategy </a:t>
            </a:r>
            <a:r>
              <a:rPr lang="en-US" sz="2400" i="1" dirty="0" smtClean="0"/>
              <a:t>- </a:t>
            </a:r>
            <a:r>
              <a:rPr lang="en-US" sz="2400" dirty="0" smtClean="0"/>
              <a:t>How to create uncontested market space and make competition irrelevant</a:t>
            </a:r>
          </a:p>
          <a:p>
            <a:pPr marL="0" indent="0">
              <a:spcAft>
                <a:spcPts val="1200"/>
              </a:spcAft>
            </a:pPr>
            <a:endParaRPr lang="en-US" sz="1400" i="1" dirty="0" smtClean="0"/>
          </a:p>
          <a:p>
            <a:pPr marL="0" indent="0">
              <a:spcAft>
                <a:spcPts val="1200"/>
              </a:spcAft>
            </a:pPr>
            <a:r>
              <a:rPr lang="en-US" sz="2400" dirty="0" smtClean="0"/>
              <a:t>Strategy address expanding                                         the boundaries of how we compete                                in the “red ocean” to find uncontested                        “blue ocean” space</a:t>
            </a:r>
            <a:endParaRPr lang="en-US" sz="2400" dirty="0"/>
          </a:p>
          <a:p>
            <a:pPr marL="0" indent="0">
              <a:spcAft>
                <a:spcPts val="1200"/>
              </a:spcAft>
            </a:pPr>
            <a:r>
              <a:rPr lang="en-US" sz="1400" i="1" dirty="0" smtClean="0"/>
              <a:t>                                                                             </a:t>
            </a:r>
            <a:endParaRPr lang="en-US" sz="1400" i="1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37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  <p:pic>
        <p:nvPicPr>
          <p:cNvPr id="3080" name="Picture 8" descr="Image result for blue oce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60271"/>
            <a:ext cx="1638300" cy="249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to use this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1200"/>
              </a:spcAft>
            </a:pPr>
            <a:r>
              <a:rPr lang="en-US" sz="2000" b="1" dirty="0" smtClean="0"/>
              <a:t>Think about these four concepts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How much to you pay per year for homeowners insurance and electricity (electricity is probably 300% more)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How often must you cut premiums or reduce your commission to retain an account, despite the strong differentiators you have included? Are you frustrated that insurance is too often a price driven commodity play?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Green building practices reduce both risk and the insureds expenses. Impacts (reduces) TCOR</a:t>
            </a:r>
          </a:p>
          <a:p>
            <a:pPr marL="0" indent="0">
              <a:spcAft>
                <a:spcPts val="1200"/>
              </a:spcAft>
            </a:pPr>
            <a:r>
              <a:rPr lang="en-US" sz="2000" smtClean="0"/>
              <a:t>What if you </a:t>
            </a:r>
            <a:r>
              <a:rPr lang="en-US" sz="2000" dirty="0" smtClean="0"/>
              <a:t>offer broad green building coverage, insightful green risk management and risk control services that address low and no cost green techniques? Is this how you can create a Blue Ocean expanded boundary?</a:t>
            </a:r>
          </a:p>
          <a:p>
            <a:pPr marL="0" indent="0">
              <a:spcAft>
                <a:spcPts val="1200"/>
              </a:spcAft>
            </a:pPr>
            <a:endParaRPr lang="en-US" sz="1400" i="1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38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1" dirty="0" smtClean="0"/>
              <a:t>Green is now Mainstream</a:t>
            </a:r>
          </a:p>
          <a:p>
            <a:pPr marL="0" indent="0"/>
            <a:r>
              <a:rPr lang="en-US" sz="2000" dirty="0" smtClean="0"/>
              <a:t>Economic and health value proposition</a:t>
            </a:r>
          </a:p>
          <a:p>
            <a:pPr marL="0" indent="0"/>
            <a:r>
              <a:rPr lang="en-US" sz="2000" dirty="0" smtClean="0"/>
              <a:t>Green presents less risk (overall)</a:t>
            </a:r>
          </a:p>
          <a:p>
            <a:pPr marL="0" indent="0"/>
            <a:r>
              <a:rPr lang="en-US" sz="2000" dirty="0" smtClean="0"/>
              <a:t>New green risks</a:t>
            </a:r>
          </a:p>
          <a:p>
            <a:pPr marL="0" indent="0"/>
            <a:r>
              <a:rPr lang="en-US" sz="2000" dirty="0"/>
              <a:t>Green </a:t>
            </a:r>
            <a:r>
              <a:rPr lang="en-US" sz="2000" dirty="0" smtClean="0"/>
              <a:t>insurance </a:t>
            </a:r>
          </a:p>
          <a:p>
            <a:pPr marL="0" indent="0"/>
            <a:r>
              <a:rPr lang="en-US" sz="2000" dirty="0" smtClean="0"/>
              <a:t>Green and the “Total Cost of Loss”</a:t>
            </a:r>
          </a:p>
          <a:p>
            <a:pPr marL="0" indent="0"/>
            <a:r>
              <a:rPr lang="en-US" sz="2000" dirty="0" smtClean="0"/>
              <a:t>Green opportunities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24000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495800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712869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Instructor Today</a:t>
            </a:r>
            <a:br>
              <a:rPr lang="en-US" dirty="0"/>
            </a:br>
            <a:r>
              <a:rPr lang="en-US" sz="1600" dirty="0"/>
              <a:t>Stephen Bushnell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40 + years </a:t>
            </a:r>
            <a:r>
              <a:rPr lang="en-US" sz="2400" dirty="0" smtClean="0"/>
              <a:t>P&amp;C Insurance </a:t>
            </a:r>
            <a:r>
              <a:rPr lang="en-US" sz="2400" dirty="0"/>
              <a:t>industry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2005 developed the first ever </a:t>
            </a:r>
            <a:r>
              <a:rPr lang="en-US" sz="2400" dirty="0" smtClean="0"/>
              <a:t>green </a:t>
            </a:r>
            <a:r>
              <a:rPr lang="en-US" sz="2400" dirty="0"/>
              <a:t>building insurance coverages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2012 appointed to the USGBC Board of Directors in the Insurance Seat, elected twice – 2016 USGBC Advisory Council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2014 Launched Stephen Bushnell + </a:t>
            </a:r>
            <a:r>
              <a:rPr lang="en-US" sz="2400" dirty="0" smtClean="0"/>
              <a:t>Associates</a:t>
            </a:r>
          </a:p>
          <a:p>
            <a:pPr marL="0" indent="0"/>
            <a:r>
              <a:rPr lang="en-US" sz="2400" dirty="0" smtClean="0"/>
              <a:t>	Consulting practice focused on sustainability 	and risk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2016 Named President of Sustainable Disaster Response Council</a:t>
            </a:r>
            <a:endParaRPr lang="en-US" sz="2400" dirty="0"/>
          </a:p>
          <a:p>
            <a:pPr marL="0" indent="0">
              <a:spcAft>
                <a:spcPts val="1200"/>
              </a:spcAft>
            </a:pPr>
            <a:endParaRPr lang="en-US" sz="1400" i="1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4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4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Green Buildings and Construction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000" b="1" dirty="0" smtClean="0"/>
              <a:t>Opportunity to learn more</a:t>
            </a:r>
          </a:p>
          <a:p>
            <a:r>
              <a:rPr lang="en-US" sz="2000" dirty="0"/>
              <a:t>The On Line Sustainable Risk Management Certificate Program. This is a four hour, on demand webinar series presented by Stephen Bushnell + Associates and Green Buildings </a:t>
            </a:r>
            <a:r>
              <a:rPr lang="en-US" sz="2000" dirty="0" smtClean="0"/>
              <a:t>Online</a:t>
            </a:r>
            <a:endParaRPr lang="en-US" sz="2000" dirty="0"/>
          </a:p>
          <a:p>
            <a:r>
              <a:rPr lang="en-US" sz="2000" dirty="0"/>
              <a:t>Check out the website:</a:t>
            </a:r>
          </a:p>
          <a:p>
            <a:pPr marL="0" indent="0"/>
            <a:r>
              <a:rPr lang="en-US" sz="2000" dirty="0"/>
              <a:t> https://</a:t>
            </a:r>
            <a:r>
              <a:rPr lang="en-US" sz="2000" dirty="0" smtClean="0"/>
              <a:t>www.greenrisk.org</a:t>
            </a:r>
          </a:p>
          <a:p>
            <a:pPr marL="0" indent="0"/>
            <a:endParaRPr lang="en-US" sz="2000" dirty="0" smtClean="0"/>
          </a:p>
          <a:p>
            <a:pPr marL="0" indent="0"/>
            <a:endParaRPr lang="en-US" sz="2000" dirty="0"/>
          </a:p>
          <a:p>
            <a:pPr marL="0" indent="0"/>
            <a:endParaRPr lang="en-US" sz="2000" dirty="0"/>
          </a:p>
        </p:txBody>
      </p:sp>
      <p:pic>
        <p:nvPicPr>
          <p:cNvPr id="1028" name="Picture 4" descr="Green Risk Certifica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2505446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5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</a:pPr>
            <a:r>
              <a:rPr lang="en-US" sz="2000" dirty="0" smtClean="0"/>
              <a:t>Thank You 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Steve Bushnell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Stephen Bushnell + Associates 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Contact me: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>
                <a:solidFill>
                  <a:srgbClr val="00B0F0"/>
                </a:solidFill>
                <a:hlinkClick r:id="rId3"/>
              </a:rPr>
              <a:t>Stephen.bushnell@stephenbushnell.com</a:t>
            </a:r>
            <a:endParaRPr lang="en-US" sz="2000" dirty="0" smtClean="0">
              <a:solidFill>
                <a:srgbClr val="00B0F0"/>
              </a:solidFill>
            </a:endParaRPr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1-415-432-4455 (o)</a:t>
            </a:r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2-707-980-2050 (c) </a:t>
            </a:r>
            <a:endParaRPr lang="en-US" sz="2000" dirty="0"/>
          </a:p>
          <a:p>
            <a:pPr marL="0" indent="0">
              <a:spcAft>
                <a:spcPts val="1200"/>
              </a:spcAft>
            </a:pPr>
            <a:r>
              <a:rPr lang="en-US" sz="2000" dirty="0" smtClean="0"/>
              <a:t>Presentation and bibliography available </a:t>
            </a:r>
            <a:r>
              <a:rPr lang="en-US" sz="2000" dirty="0"/>
              <a:t>at </a:t>
            </a:r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www.stephenbushnell.com</a:t>
            </a:r>
            <a:r>
              <a:rPr lang="en-US" sz="2000" dirty="0" smtClean="0"/>
              <a:t>  (blog tab)</a:t>
            </a:r>
            <a:endParaRPr lang="en-US" sz="2000" dirty="0"/>
          </a:p>
          <a:p>
            <a:pPr marL="0" indent="0">
              <a:spcAft>
                <a:spcPts val="1200"/>
              </a:spcAft>
            </a:pPr>
            <a:endParaRPr lang="en-US" sz="2000" dirty="0" smtClean="0"/>
          </a:p>
          <a:p>
            <a:pPr marL="0" indent="0"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41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03/03/2017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6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endParaRPr lang="en-US" sz="1400" i="1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42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6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endParaRPr lang="en-US" sz="1400" i="1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43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endParaRPr lang="en-US" sz="1400" i="1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44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endParaRPr lang="en-US" sz="1400" i="1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45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1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Contact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371600"/>
            <a:ext cx="5638800" cy="47545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Stephen </a:t>
            </a:r>
            <a:r>
              <a:rPr lang="en-US" b="1" dirty="0"/>
              <a:t>G. Bushnell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Principal</a:t>
            </a:r>
            <a:endParaRPr lang="en-US" b="1" dirty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endParaRPr lang="en-US" b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Stephen </a:t>
            </a:r>
            <a:r>
              <a:rPr lang="en-US" b="1" dirty="0"/>
              <a:t>Bushnell + Associates</a:t>
            </a:r>
          </a:p>
          <a:p>
            <a:pPr marL="0" indent="0">
              <a:spcBef>
                <a:spcPts val="0"/>
              </a:spcBef>
            </a:pPr>
            <a:r>
              <a:rPr lang="en-US" dirty="0"/>
              <a:t>201 Mission Street, Suite 1200</a:t>
            </a:r>
            <a:br>
              <a:rPr lang="en-US" dirty="0"/>
            </a:br>
            <a:r>
              <a:rPr lang="en-US" dirty="0"/>
              <a:t>San Francisco, CA 94105</a:t>
            </a:r>
            <a:br>
              <a:rPr lang="en-US" dirty="0"/>
            </a:br>
            <a:endParaRPr lang="en-US" dirty="0" smtClean="0"/>
          </a:p>
          <a:p>
            <a:pPr marL="0" indent="0">
              <a:spcBef>
                <a:spcPts val="0"/>
              </a:spcBef>
            </a:pPr>
            <a:r>
              <a:rPr lang="en-US" dirty="0" smtClean="0"/>
              <a:t>Phone</a:t>
            </a:r>
            <a:r>
              <a:rPr lang="en-US" dirty="0"/>
              <a:t>: +1 415 432 4455</a:t>
            </a:r>
            <a:br>
              <a:rPr lang="en-US" dirty="0"/>
            </a:br>
            <a:r>
              <a:rPr lang="en-US" dirty="0"/>
              <a:t>Fax: +1 415 432 4301</a:t>
            </a:r>
            <a:br>
              <a:rPr lang="en-US" dirty="0"/>
            </a:br>
            <a:r>
              <a:rPr lang="en-US" dirty="0"/>
              <a:t>E-Mail: stephen.bushnell@stephenbushell.com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DDAB2-756F-5D47-8BE7-1212EEE8DD5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" name="Picture 3" descr="Bushnell_0015_1 hi res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1600200" cy="200025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3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Course Objectives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800" dirty="0" smtClean="0"/>
              <a:t>Learn about and understand the following: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What is a green building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Green value proposition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Green risks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Green and </a:t>
            </a:r>
            <a:r>
              <a:rPr lang="en-US" sz="2800" dirty="0" smtClean="0"/>
              <a:t>insurance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State of the art green </a:t>
            </a:r>
            <a:r>
              <a:rPr lang="en-US" sz="2800" dirty="0"/>
              <a:t>i</a:t>
            </a:r>
            <a:r>
              <a:rPr lang="en-US" sz="2800" dirty="0" smtClean="0"/>
              <a:t>nsurance </a:t>
            </a:r>
            <a:r>
              <a:rPr lang="en-US" sz="2800" dirty="0"/>
              <a:t>c</a:t>
            </a:r>
            <a:r>
              <a:rPr lang="en-US" sz="2800" dirty="0" smtClean="0"/>
              <a:t>overages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How you can use this information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986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a Green Building?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</a:pPr>
            <a:r>
              <a:rPr lang="en-US" sz="2400" b="1" i="1" dirty="0" smtClean="0"/>
              <a:t>A building that uses natural resources efficiently and is not detrimental to human health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 smtClean="0"/>
              <a:t>Certification by a third party is critical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 smtClean="0"/>
              <a:t>US Green Building Council’s LEED certification and US Department of Energy “Energy Star” are most credible</a:t>
            </a:r>
            <a:endParaRPr lang="en-US" sz="2400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6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52119"/>
            <a:ext cx="1696796" cy="1737519"/>
          </a:xfrm>
          <a:prstGeom prst="rect">
            <a:avLst/>
          </a:prstGeom>
        </p:spPr>
      </p:pic>
      <p:sp>
        <p:nvSpPr>
          <p:cNvPr id="5" name="AutoShape 2" descr="Image result for le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427497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What is a Green Building?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</a:pPr>
            <a:r>
              <a:rPr lang="en-US" sz="2400" b="1" dirty="0" smtClean="0"/>
              <a:t>LEED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 smtClean="0"/>
              <a:t>New Construction, Renovations, Homes, Commercial Interiors, Neighborhoods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/>
              <a:t>	</a:t>
            </a:r>
            <a:r>
              <a:rPr lang="en-US" sz="2400" dirty="0" smtClean="0"/>
              <a:t>All commercial and institutional facility types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/>
              <a:t>	</a:t>
            </a:r>
            <a:r>
              <a:rPr lang="en-US" sz="2400" dirty="0" smtClean="0"/>
              <a:t>Property is scored against LEED Rating system 	and awarded points (Platinum, Gold, Silver and 	certified LEED </a:t>
            </a:r>
            <a:r>
              <a:rPr lang="en-US" sz="2400" dirty="0" smtClean="0"/>
              <a:t>ratings)</a:t>
            </a:r>
            <a:endParaRPr lang="en-US" sz="2400" dirty="0" smtClean="0"/>
          </a:p>
          <a:p>
            <a:pPr marL="0" indent="0">
              <a:spcAft>
                <a:spcPts val="1200"/>
              </a:spcAft>
            </a:pPr>
            <a:r>
              <a:rPr lang="en-US" sz="2400" b="1" dirty="0" smtClean="0"/>
              <a:t>Energy Star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 smtClean="0"/>
              <a:t>Commercial buildings in the upper quartile of energy efficiency </a:t>
            </a:r>
          </a:p>
          <a:p>
            <a:pPr marL="0" indent="0">
              <a:spcAft>
                <a:spcPts val="1200"/>
              </a:spcAft>
            </a:pPr>
            <a:r>
              <a:rPr lang="en-US" sz="2400" dirty="0" smtClean="0"/>
              <a:t>Appliances and building materials that meet performance standards</a:t>
            </a:r>
            <a:endParaRPr lang="en-US" sz="2400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7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Building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Data from USGBC (2016) on LEED Certification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More than 82,000 total commercial projects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Over 15 billion total commercial square feet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More than 250,000 certified LEED for Homes residential units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1.85 million certified square feet per day, every day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More than 5 million people live and work in LEED buildings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Revenue in the green &amp; sustainable building construction industry is expected to grow to approximately $287 billion by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2018, green building in the US will account for over 3.3 million jobs</a:t>
            </a:r>
          </a:p>
          <a:p>
            <a:pPr marL="0" indent="0">
              <a:spcAft>
                <a:spcPts val="1200"/>
              </a:spcAft>
            </a:pPr>
            <a:endParaRPr lang="en-US" sz="1400" i="1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8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Green Building </a:t>
            </a:r>
            <a:r>
              <a:rPr lang="en-US" dirty="0" smtClean="0"/>
              <a:t>Value Proposition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Green  Buildings are Energy Efficient (30% less on average USGBC data)</a:t>
            </a:r>
          </a:p>
          <a:p>
            <a:r>
              <a:rPr lang="en-US" sz="2000" dirty="0"/>
              <a:t>Water Efficient (50% less on average USGBC data)</a:t>
            </a:r>
          </a:p>
          <a:p>
            <a:r>
              <a:rPr lang="en-US" sz="2000" dirty="0" smtClean="0"/>
              <a:t>Healthier </a:t>
            </a:r>
            <a:r>
              <a:rPr lang="en-US" sz="2000" dirty="0"/>
              <a:t>for occupants (numerous studies)</a:t>
            </a:r>
          </a:p>
          <a:p>
            <a:r>
              <a:rPr lang="en-US" sz="2000" dirty="0"/>
              <a:t>Green Buildings command higher rents and occupancy rates, tenant churn is reduced (USGBC, McGraw Hill data)</a:t>
            </a:r>
          </a:p>
          <a:p>
            <a:r>
              <a:rPr lang="en-US" sz="2000" dirty="0"/>
              <a:t>Green features increase a building's value by an average of 7.5% and improve return on investment by 6.6% while decreasing operating costs by 8 to 9% (McGraw- Hill Smart Market Report)</a:t>
            </a:r>
          </a:p>
          <a:p>
            <a:pPr lvl="1"/>
            <a:r>
              <a:rPr lang="en-US" sz="2000" dirty="0"/>
              <a:t>Third party certification (such as LEED) is critical </a:t>
            </a:r>
          </a:p>
          <a:p>
            <a:pPr marL="0" indent="0">
              <a:spcAft>
                <a:spcPts val="1200"/>
              </a:spcAft>
            </a:pPr>
            <a:endParaRPr lang="en-US" sz="1400" i="1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cs typeface="Arial" charset="0"/>
              </a:rPr>
              <a:t>CONFIDENTIAL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48608B-207E-AC4C-AAEE-AC863025820B}" type="slidenum">
              <a:rPr lang="en-US" sz="1000">
                <a:solidFill>
                  <a:srgbClr val="595959"/>
                </a:solidFill>
                <a:cs typeface="Arial" charset="0"/>
              </a:rPr>
              <a:pPr eaLnBrk="1" hangingPunct="1"/>
              <a:t>9</a:t>
            </a:fld>
            <a:endParaRPr lang="en-US" sz="1000">
              <a:solidFill>
                <a:srgbClr val="595959"/>
              </a:solidFill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457200" y="6477000"/>
            <a:ext cx="1066800" cy="30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smtClean="0">
                <a:cs typeface="Arial" charset="0"/>
              </a:rPr>
              <a:t>01/29/2016</a:t>
            </a:r>
            <a:endParaRPr lang="en-US" sz="1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35130</TotalTime>
  <Words>2391</Words>
  <Application>Microsoft Office PowerPoint</Application>
  <PresentationFormat>On-screen Show (4:3)</PresentationFormat>
  <Paragraphs>361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Arial</vt:lpstr>
      <vt:lpstr>Arial Black</vt:lpstr>
      <vt:lpstr>Calibri</vt:lpstr>
      <vt:lpstr>Corbel</vt:lpstr>
      <vt:lpstr>メイリオ</vt:lpstr>
      <vt:lpstr>Times New Roman</vt:lpstr>
      <vt:lpstr>Essential</vt:lpstr>
      <vt:lpstr>Risk Management and Insurance  Issues for Green Buildings</vt:lpstr>
      <vt:lpstr>Continuing Education Credits</vt:lpstr>
      <vt:lpstr>Continuing Education Credits</vt:lpstr>
      <vt:lpstr>Your Instructor Today Stephen Bushnell</vt:lpstr>
      <vt:lpstr>Course Objectives </vt:lpstr>
      <vt:lpstr>What is a Green Building?</vt:lpstr>
      <vt:lpstr>What is a Green Building?</vt:lpstr>
      <vt:lpstr>Green Building Data</vt:lpstr>
      <vt:lpstr>Green Building Value Proposition</vt:lpstr>
      <vt:lpstr>Green Building Economic Impact</vt:lpstr>
      <vt:lpstr>Green Buildings and Human Health</vt:lpstr>
      <vt:lpstr>Green Buildings and Human Health</vt:lpstr>
      <vt:lpstr>Green Buildings are Mainstream</vt:lpstr>
      <vt:lpstr>Green Buildings and Risk Management</vt:lpstr>
      <vt:lpstr>Green Buildings and Risk</vt:lpstr>
      <vt:lpstr>Green Building Commissioning</vt:lpstr>
      <vt:lpstr>Green Buildings and Risk</vt:lpstr>
      <vt:lpstr>Green Buildings and Risk</vt:lpstr>
      <vt:lpstr>Green Buildings and Tennant Risk</vt:lpstr>
      <vt:lpstr>Green Buildings and Performance Risk</vt:lpstr>
      <vt:lpstr>Green Buildings and Physical Risk</vt:lpstr>
      <vt:lpstr>Green Buildings and Physical Risk</vt:lpstr>
      <vt:lpstr>Green Buildings and Construction Risk</vt:lpstr>
      <vt:lpstr>Green Buildings and Insurance</vt:lpstr>
      <vt:lpstr>Green Buildings and Insurance</vt:lpstr>
      <vt:lpstr>Green Buildings and Insurance</vt:lpstr>
      <vt:lpstr>Green Buildings and Insurance</vt:lpstr>
      <vt:lpstr>Green Buildings and Insurance</vt:lpstr>
      <vt:lpstr>Green Buildings and Insurance</vt:lpstr>
      <vt:lpstr>Green Buildings and Insurance</vt:lpstr>
      <vt:lpstr>Green Buildings and Insurance</vt:lpstr>
      <vt:lpstr>Green Risk Management</vt:lpstr>
      <vt:lpstr>Green Buildings and Risk  Summary</vt:lpstr>
      <vt:lpstr>Green Buildings and Total Cost of Risk</vt:lpstr>
      <vt:lpstr>Green Buildings and Total Cost of Risk</vt:lpstr>
      <vt:lpstr>Green Opportunities</vt:lpstr>
      <vt:lpstr>Green in the blue ocean</vt:lpstr>
      <vt:lpstr>How to use this information</vt:lpstr>
      <vt:lpstr>Summary</vt:lpstr>
      <vt:lpstr>Green Buildings and Construction Risk</vt:lpstr>
      <vt:lpstr>Thank You</vt:lpstr>
      <vt:lpstr>PowerPoint Presentation</vt:lpstr>
      <vt:lpstr>PowerPoint Presentation</vt:lpstr>
      <vt:lpstr>PowerPoint Presentation</vt:lpstr>
      <vt:lpstr>PowerPoint Presentation</vt:lpstr>
      <vt:lpstr>Contact</vt:lpstr>
    </vt:vector>
  </TitlesOfParts>
  <Company>Stephen Bushnell + Associates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ACS Proposal</dc:title>
  <dc:creator>Stephen G. Bushnell</dc:creator>
  <cp:lastModifiedBy>Stephen Bushnell</cp:lastModifiedBy>
  <cp:revision>337</cp:revision>
  <dcterms:created xsi:type="dcterms:W3CDTF">2014-08-05T15:32:58Z</dcterms:created>
  <dcterms:modified xsi:type="dcterms:W3CDTF">2017-03-03T18:30:32Z</dcterms:modified>
</cp:coreProperties>
</file>