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9" r:id="rId1"/>
    <p:sldMasterId id="2147483890" r:id="rId2"/>
  </p:sldMasterIdLst>
  <p:notesMasterIdLst>
    <p:notesMasterId r:id="rId28"/>
  </p:notesMasterIdLst>
  <p:handoutMasterIdLst>
    <p:handoutMasterId r:id="rId29"/>
  </p:handoutMasterIdLst>
  <p:sldIdLst>
    <p:sldId id="356" r:id="rId3"/>
    <p:sldId id="359" r:id="rId4"/>
    <p:sldId id="518" r:id="rId5"/>
    <p:sldId id="519" r:id="rId6"/>
    <p:sldId id="523" r:id="rId7"/>
    <p:sldId id="524" r:id="rId8"/>
    <p:sldId id="564" r:id="rId9"/>
    <p:sldId id="575" r:id="rId10"/>
    <p:sldId id="548" r:id="rId11"/>
    <p:sldId id="565" r:id="rId12"/>
    <p:sldId id="532" r:id="rId13"/>
    <p:sldId id="533" r:id="rId14"/>
    <p:sldId id="534" r:id="rId15"/>
    <p:sldId id="541" r:id="rId16"/>
    <p:sldId id="542" r:id="rId17"/>
    <p:sldId id="554" r:id="rId18"/>
    <p:sldId id="563" r:id="rId19"/>
    <p:sldId id="555" r:id="rId20"/>
    <p:sldId id="556" r:id="rId21"/>
    <p:sldId id="557" r:id="rId22"/>
    <p:sldId id="558" r:id="rId23"/>
    <p:sldId id="559" r:id="rId24"/>
    <p:sldId id="572" r:id="rId25"/>
    <p:sldId id="573" r:id="rId26"/>
    <p:sldId id="577" r:id="rId27"/>
  </p:sldIdLst>
  <p:sldSz cx="9144000" cy="6858000" type="screen4x3"/>
  <p:notesSz cx="6858000" cy="9313863"/>
  <p:defaultTextStyle>
    <a:defPPr>
      <a:defRPr lang="en-US"/>
    </a:defPPr>
    <a:lvl1pPr algn="l" rtl="0" fontAlgn="base">
      <a:spcBef>
        <a:spcPct val="0"/>
      </a:spcBef>
      <a:spcAft>
        <a:spcPct val="0"/>
      </a:spcAft>
      <a:defRPr sz="2400" kern="1200">
        <a:solidFill>
          <a:schemeClr val="tx1"/>
        </a:solidFill>
        <a:latin typeface="Times New Roman" charset="0"/>
        <a:ea typeface="ＭＳ Ｐゴシック" charset="0"/>
        <a:cs typeface="+mn-cs"/>
      </a:defRPr>
    </a:lvl1pPr>
    <a:lvl2pPr marL="457200" algn="l" rtl="0" fontAlgn="base">
      <a:spcBef>
        <a:spcPct val="0"/>
      </a:spcBef>
      <a:spcAft>
        <a:spcPct val="0"/>
      </a:spcAft>
      <a:defRPr sz="2400" kern="1200">
        <a:solidFill>
          <a:schemeClr val="tx1"/>
        </a:solidFill>
        <a:latin typeface="Times New Roman" charset="0"/>
        <a:ea typeface="ＭＳ Ｐゴシック" charset="0"/>
        <a:cs typeface="+mn-cs"/>
      </a:defRPr>
    </a:lvl2pPr>
    <a:lvl3pPr marL="914400" algn="l" rtl="0" fontAlgn="base">
      <a:spcBef>
        <a:spcPct val="0"/>
      </a:spcBef>
      <a:spcAft>
        <a:spcPct val="0"/>
      </a:spcAft>
      <a:defRPr sz="2400" kern="1200">
        <a:solidFill>
          <a:schemeClr val="tx1"/>
        </a:solidFill>
        <a:latin typeface="Times New Roman" charset="0"/>
        <a:ea typeface="ＭＳ Ｐゴシック" charset="0"/>
        <a:cs typeface="+mn-cs"/>
      </a:defRPr>
    </a:lvl3pPr>
    <a:lvl4pPr marL="1371600" algn="l" rtl="0" fontAlgn="base">
      <a:spcBef>
        <a:spcPct val="0"/>
      </a:spcBef>
      <a:spcAft>
        <a:spcPct val="0"/>
      </a:spcAft>
      <a:defRPr sz="2400" kern="1200">
        <a:solidFill>
          <a:schemeClr val="tx1"/>
        </a:solidFill>
        <a:latin typeface="Times New Roman" charset="0"/>
        <a:ea typeface="ＭＳ Ｐゴシック" charset="0"/>
        <a:cs typeface="+mn-cs"/>
      </a:defRPr>
    </a:lvl4pPr>
    <a:lvl5pPr marL="1828800" algn="l" rtl="0" fontAlgn="base">
      <a:spcBef>
        <a:spcPct val="0"/>
      </a:spcBef>
      <a:spcAft>
        <a:spcPct val="0"/>
      </a:spcAft>
      <a:defRPr sz="2400" kern="1200">
        <a:solidFill>
          <a:schemeClr val="tx1"/>
        </a:solidFill>
        <a:latin typeface="Times New Roman" charset="0"/>
        <a:ea typeface="ＭＳ Ｐゴシック" charset="0"/>
        <a:cs typeface="+mn-cs"/>
      </a:defRPr>
    </a:lvl5pPr>
    <a:lvl6pPr marL="2286000" algn="l" defTabSz="457200" rtl="0" eaLnBrk="1" latinLnBrk="0" hangingPunct="1">
      <a:defRPr sz="2400" kern="1200">
        <a:solidFill>
          <a:schemeClr val="tx1"/>
        </a:solidFill>
        <a:latin typeface="Times New Roman" charset="0"/>
        <a:ea typeface="ＭＳ Ｐゴシック" charset="0"/>
        <a:cs typeface="+mn-cs"/>
      </a:defRPr>
    </a:lvl6pPr>
    <a:lvl7pPr marL="2743200" algn="l" defTabSz="457200" rtl="0" eaLnBrk="1" latinLnBrk="0" hangingPunct="1">
      <a:defRPr sz="2400" kern="1200">
        <a:solidFill>
          <a:schemeClr val="tx1"/>
        </a:solidFill>
        <a:latin typeface="Times New Roman" charset="0"/>
        <a:ea typeface="ＭＳ Ｐゴシック" charset="0"/>
        <a:cs typeface="+mn-cs"/>
      </a:defRPr>
    </a:lvl7pPr>
    <a:lvl8pPr marL="3200400" algn="l" defTabSz="457200" rtl="0" eaLnBrk="1" latinLnBrk="0" hangingPunct="1">
      <a:defRPr sz="2400" kern="1200">
        <a:solidFill>
          <a:schemeClr val="tx1"/>
        </a:solidFill>
        <a:latin typeface="Times New Roman" charset="0"/>
        <a:ea typeface="ＭＳ Ｐゴシック" charset="0"/>
        <a:cs typeface="+mn-cs"/>
      </a:defRPr>
    </a:lvl8pPr>
    <a:lvl9pPr marL="3657600" algn="l" defTabSz="457200" rtl="0" eaLnBrk="1" latinLnBrk="0" hangingPunct="1">
      <a:defRPr sz="2400" kern="1200">
        <a:solidFill>
          <a:schemeClr val="tx1"/>
        </a:solidFill>
        <a:latin typeface="Times New Roman" charset="0"/>
        <a:ea typeface="ＭＳ Ｐゴシック" charset="0"/>
        <a:cs typeface="+mn-cs"/>
      </a:defRPr>
    </a:lvl9pPr>
  </p:defaultTextStyle>
  <p:extLst>
    <p:ext uri="{521415D9-36F7-43E2-AB2F-B90AF26B5E84}">
      <p14:sectionLst xmlns:p14="http://schemas.microsoft.com/office/powerpoint/2010/main">
        <p14:section name="Default Section" id="{7DE5A3E6-D8BE-CA46-B836-50B4E1D5B611}">
          <p14:sldIdLst>
            <p14:sldId id="356"/>
            <p14:sldId id="359"/>
            <p14:sldId id="518"/>
            <p14:sldId id="519"/>
            <p14:sldId id="523"/>
            <p14:sldId id="524"/>
            <p14:sldId id="564"/>
            <p14:sldId id="575"/>
            <p14:sldId id="548"/>
            <p14:sldId id="565"/>
            <p14:sldId id="532"/>
            <p14:sldId id="533"/>
            <p14:sldId id="534"/>
            <p14:sldId id="541"/>
            <p14:sldId id="542"/>
            <p14:sldId id="554"/>
            <p14:sldId id="563"/>
            <p14:sldId id="555"/>
            <p14:sldId id="556"/>
            <p14:sldId id="557"/>
            <p14:sldId id="558"/>
            <p14:sldId id="559"/>
            <p14:sldId id="572"/>
            <p14:sldId id="573"/>
            <p14:sldId id="57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frameSlides="1"/>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8FBFF"/>
    <a:srgbClr val="AAE5FF"/>
    <a:srgbClr val="006600"/>
    <a:srgbClr val="FF9933"/>
    <a:srgbClr val="FFFFCC"/>
    <a:srgbClr val="FF0000"/>
    <a:srgbClr val="FAFF00"/>
    <a:srgbClr val="336600"/>
    <a:srgbClr val="0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5" autoAdjust="0"/>
    <p:restoredTop sz="94629" autoAdjust="0"/>
  </p:normalViewPr>
  <p:slideViewPr>
    <p:cSldViewPr>
      <p:cViewPr varScale="1">
        <p:scale>
          <a:sx n="150" d="100"/>
          <a:sy n="150" d="100"/>
        </p:scale>
        <p:origin x="-1688" y="-112"/>
      </p:cViewPr>
      <p:guideLst>
        <p:guide orient="horz" pos="2160"/>
        <p:guide pos="2880"/>
      </p:guideLst>
    </p:cSldViewPr>
  </p:slideViewPr>
  <p:outlineViewPr>
    <p:cViewPr>
      <p:scale>
        <a:sx n="33" d="100"/>
        <a:sy n="33" d="100"/>
      </p:scale>
      <p:origin x="0" y="22416"/>
    </p:cViewPr>
  </p:outlineViewPr>
  <p:notesTextViewPr>
    <p:cViewPr>
      <p:scale>
        <a:sx n="100" d="100"/>
        <a:sy n="100" d="100"/>
      </p:scale>
      <p:origin x="0" y="0"/>
    </p:cViewPr>
  </p:notesTextViewPr>
  <p:sorterViewPr>
    <p:cViewPr>
      <p:scale>
        <a:sx n="158" d="100"/>
        <a:sy n="158" d="100"/>
      </p:scale>
      <p:origin x="0" y="512"/>
    </p:cViewPr>
  </p:sorterViewPr>
  <p:notesViewPr>
    <p:cSldViewPr>
      <p:cViewPr varScale="1">
        <p:scale>
          <a:sx n="78" d="100"/>
          <a:sy n="78" d="100"/>
        </p:scale>
        <p:origin x="-2022" y="-84"/>
      </p:cViewPr>
      <p:guideLst>
        <p:guide orient="horz" pos="2933"/>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notesMaster" Target="notesMasters/notesMaster1.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7" name="Rectangle 5"/>
          <p:cNvSpPr>
            <a:spLocks noGrp="1" noChangeArrowheads="1"/>
          </p:cNvSpPr>
          <p:nvPr>
            <p:ph type="sldNum" sz="quarter" idx="3"/>
          </p:nvPr>
        </p:nvSpPr>
        <p:spPr bwMode="auto">
          <a:xfrm>
            <a:off x="3886200" y="884872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7D1AA46C-DA39-C04A-8012-C3A9C2BC2CEC}" type="slidenum">
              <a:rPr lang="en-US">
                <a:latin typeface="Calibri"/>
              </a:rPr>
              <a:pPr/>
              <a:t>‹#›</a:t>
            </a:fld>
            <a:endParaRPr lang="en-US" dirty="0">
              <a:latin typeface="Calibri"/>
            </a:endParaRPr>
          </a:p>
        </p:txBody>
      </p:sp>
    </p:spTree>
    <p:extLst>
      <p:ext uri="{BB962C8B-B14F-4D97-AF65-F5344CB8AC3E}">
        <p14:creationId xmlns:p14="http://schemas.microsoft.com/office/powerpoint/2010/main" val="10823386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omic Sans MS"/>
                <a:ea typeface="+mn-ea"/>
              </a:defRPr>
            </a:lvl1pPr>
          </a:lstStyle>
          <a:p>
            <a:pPr>
              <a:defRPr/>
            </a:pPr>
            <a:r>
              <a:rPr lang="en-US" dirty="0" err="1" smtClean="0">
                <a:latin typeface="Calibri"/>
              </a:rPr>
              <a:t>Chs</a:t>
            </a:r>
            <a:r>
              <a:rPr lang="en-US" dirty="0" smtClean="0">
                <a:latin typeface="Calibri"/>
              </a:rPr>
              <a:t>. 1,4,3,2Chs. 1,4,3,2 Fall07 138 M</a:t>
            </a:r>
            <a:endParaRPr lang="en-US" dirty="0">
              <a:latin typeface="Calibri"/>
            </a:endParaRPr>
          </a:p>
        </p:txBody>
      </p:sp>
      <p:sp>
        <p:nvSpPr>
          <p:cNvPr id="10243" name="Rectangle 3"/>
          <p:cNvSpPr>
            <a:spLocks noGrp="1" noChangeArrowheads="1"/>
          </p:cNvSpPr>
          <p:nvPr>
            <p:ph type="dt" idx="1"/>
          </p:nvPr>
        </p:nvSpPr>
        <p:spPr bwMode="auto">
          <a:xfrm>
            <a:off x="388620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a:defRPr>
            </a:lvl1pPr>
          </a:lstStyle>
          <a:p>
            <a:fld id="{974ABB08-56A5-624C-AC89-ED000F313805}" type="datetime1">
              <a:rPr lang="en-US" smtClean="0"/>
              <a:pPr/>
              <a:t>6/12/16</a:t>
            </a:fld>
            <a:endParaRPr lang="en-US" dirty="0"/>
          </a:p>
        </p:txBody>
      </p:sp>
      <p:sp>
        <p:nvSpPr>
          <p:cNvPr id="19460" name="Rectangle 4"/>
          <p:cNvSpPr>
            <a:spLocks noGrp="1" noRot="1" noChangeAspect="1" noChangeArrowheads="1" noTextEdit="1"/>
          </p:cNvSpPr>
          <p:nvPr>
            <p:ph type="sldImg" idx="2"/>
          </p:nvPr>
        </p:nvSpPr>
        <p:spPr bwMode="auto">
          <a:xfrm>
            <a:off x="1100138" y="698500"/>
            <a:ext cx="4660900" cy="34956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245" name="Rectangle 5"/>
          <p:cNvSpPr>
            <a:spLocks noGrp="1" noChangeArrowheads="1"/>
          </p:cNvSpPr>
          <p:nvPr>
            <p:ph type="body" sz="quarter" idx="3"/>
          </p:nvPr>
        </p:nvSpPr>
        <p:spPr bwMode="auto">
          <a:xfrm>
            <a:off x="914400" y="4424363"/>
            <a:ext cx="5029200"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0246" name="Rectangle 6"/>
          <p:cNvSpPr>
            <a:spLocks noGrp="1" noChangeArrowheads="1"/>
          </p:cNvSpPr>
          <p:nvPr>
            <p:ph type="ftr" sz="quarter" idx="4"/>
          </p:nvPr>
        </p:nvSpPr>
        <p:spPr bwMode="auto">
          <a:xfrm>
            <a:off x="0" y="884872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a:ea typeface="+mn-ea"/>
              </a:defRPr>
            </a:lvl1pPr>
          </a:lstStyle>
          <a:p>
            <a:pPr>
              <a:defRPr/>
            </a:pPr>
            <a:endParaRPr lang="en-US" dirty="0"/>
          </a:p>
        </p:txBody>
      </p:sp>
      <p:sp>
        <p:nvSpPr>
          <p:cNvPr id="10247" name="Rectangle 7"/>
          <p:cNvSpPr>
            <a:spLocks noGrp="1" noChangeArrowheads="1"/>
          </p:cNvSpPr>
          <p:nvPr>
            <p:ph type="sldNum" sz="quarter" idx="5"/>
          </p:nvPr>
        </p:nvSpPr>
        <p:spPr bwMode="auto">
          <a:xfrm>
            <a:off x="3886200" y="884872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a:defRPr>
            </a:lvl1pPr>
          </a:lstStyle>
          <a:p>
            <a:fld id="{47EF64AB-B771-0240-A012-BAA0608DA86B}" type="slidenum">
              <a:rPr lang="en-US" smtClean="0"/>
              <a:pPr/>
              <a:t>‹#›</a:t>
            </a:fld>
            <a:endParaRPr lang="en-US" dirty="0"/>
          </a:p>
        </p:txBody>
      </p:sp>
    </p:spTree>
    <p:extLst>
      <p:ext uri="{BB962C8B-B14F-4D97-AF65-F5344CB8AC3E}">
        <p14:creationId xmlns:p14="http://schemas.microsoft.com/office/powerpoint/2010/main" val="3552786293"/>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Calibri"/>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Calibri"/>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Calibri"/>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Calibri"/>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Calibri"/>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394E0F7-B58C-44DD-B22A-023456B899DC}" type="slidenum">
              <a:rPr lang="en-US" smtClean="0"/>
              <a:pPr>
                <a:defRPr/>
              </a:pPr>
              <a:t>19</a:t>
            </a:fld>
            <a:endParaRPr lang="en-US"/>
          </a:p>
        </p:txBody>
      </p:sp>
    </p:spTree>
    <p:extLst>
      <p:ext uri="{BB962C8B-B14F-4D97-AF65-F5344CB8AC3E}">
        <p14:creationId xmlns:p14="http://schemas.microsoft.com/office/powerpoint/2010/main" val="606031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can all be done for less than the cost of the insurer doing it</a:t>
            </a:r>
            <a:r>
              <a:rPr lang="en-US" baseline="0" dirty="0" smtClean="0"/>
              <a:t> without the community</a:t>
            </a:r>
            <a:endParaRPr lang="en-US" dirty="0"/>
          </a:p>
        </p:txBody>
      </p:sp>
      <p:sp>
        <p:nvSpPr>
          <p:cNvPr id="4" name="Slide Number Placeholder 3"/>
          <p:cNvSpPr>
            <a:spLocks noGrp="1"/>
          </p:cNvSpPr>
          <p:nvPr>
            <p:ph type="sldNum" sz="quarter" idx="10"/>
          </p:nvPr>
        </p:nvSpPr>
        <p:spPr/>
        <p:txBody>
          <a:bodyPr/>
          <a:lstStyle/>
          <a:p>
            <a:pPr>
              <a:defRPr/>
            </a:pPr>
            <a:fld id="{E394E0F7-B58C-44DD-B22A-023456B899DC}" type="slidenum">
              <a:rPr lang="en-US" smtClean="0"/>
              <a:pPr>
                <a:defRPr/>
              </a:pPr>
              <a:t>21</a:t>
            </a:fld>
            <a:endParaRPr lang="en-US"/>
          </a:p>
        </p:txBody>
      </p:sp>
    </p:spTree>
    <p:extLst>
      <p:ext uri="{BB962C8B-B14F-4D97-AF65-F5344CB8AC3E}">
        <p14:creationId xmlns:p14="http://schemas.microsoft.com/office/powerpoint/2010/main" val="436692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394E0F7-B58C-44DD-B22A-023456B899DC}" type="slidenum">
              <a:rPr lang="en-US" smtClean="0"/>
              <a:pPr>
                <a:defRPr/>
              </a:pPr>
              <a:t>22</a:t>
            </a:fld>
            <a:endParaRPr lang="en-US"/>
          </a:p>
        </p:txBody>
      </p:sp>
    </p:spTree>
    <p:extLst>
      <p:ext uri="{BB962C8B-B14F-4D97-AF65-F5344CB8AC3E}">
        <p14:creationId xmlns:p14="http://schemas.microsoft.com/office/powerpoint/2010/main" val="4135730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4" name="Title 1"/>
          <p:cNvSpPr txBox="1">
            <a:spLocks/>
          </p:cNvSpPr>
          <p:nvPr/>
        </p:nvSpPr>
        <p:spPr>
          <a:xfrm>
            <a:off x="428625" y="417513"/>
            <a:ext cx="4500563" cy="654050"/>
          </a:xfrm>
          <a:prstGeom prst="rect">
            <a:avLst/>
          </a:prstGeom>
        </p:spPr>
        <p:txBody>
          <a:bodyPr/>
          <a:lstStyle>
            <a:lvl1pPr algn="l">
              <a:defRPr sz="2400" b="1" baseline="0">
                <a:latin typeface="Arial" pitchFamily="34" charset="0"/>
              </a:defRPr>
            </a:lvl1pPr>
          </a:lstStyle>
          <a:p>
            <a:pPr fontAlgn="auto">
              <a:spcAft>
                <a:spcPts val="0"/>
              </a:spcAft>
              <a:defRPr/>
            </a:pPr>
            <a:endParaRPr lang="en-GB" dirty="0" smtClean="0">
              <a:latin typeface="Calibri"/>
              <a:ea typeface="+mj-ea"/>
              <a:cs typeface="+mj-cs"/>
            </a:endParaRPr>
          </a:p>
        </p:txBody>
      </p:sp>
      <p:sp>
        <p:nvSpPr>
          <p:cNvPr id="3" name="Content Placeholder 2"/>
          <p:cNvSpPr>
            <a:spLocks noGrp="1"/>
          </p:cNvSpPr>
          <p:nvPr>
            <p:ph sz="half" idx="1"/>
          </p:nvPr>
        </p:nvSpPr>
        <p:spPr>
          <a:xfrm>
            <a:off x="457200" y="1600200"/>
            <a:ext cx="4038600" cy="4525963"/>
          </a:xfrm>
          <a:prstGeom prst="rect">
            <a:avLst/>
          </a:prstGeom>
        </p:spPr>
        <p:txBody>
          <a:bodyPr/>
          <a:lstStyle>
            <a:lvl1pPr algn="l">
              <a:buClr>
                <a:schemeClr val="accent6">
                  <a:lumMod val="75000"/>
                </a:schemeClr>
              </a:buClr>
              <a:defRPr sz="2000">
                <a:latin typeface="Calibri"/>
                <a:cs typeface="Calibri"/>
              </a:defRPr>
            </a:lvl1pPr>
            <a:lvl2pPr algn="l">
              <a:buClr>
                <a:schemeClr val="accent6">
                  <a:lumMod val="75000"/>
                </a:schemeClr>
              </a:buClr>
              <a:defRPr sz="1700">
                <a:latin typeface="Calibri"/>
                <a:cs typeface="Calibri"/>
              </a:defRPr>
            </a:lvl2pPr>
            <a:lvl3pPr algn="l">
              <a:buClr>
                <a:schemeClr val="accent6">
                  <a:lumMod val="75000"/>
                </a:schemeClr>
              </a:buClr>
              <a:defRPr sz="1500">
                <a:latin typeface="Calibri"/>
                <a:cs typeface="Calibri"/>
              </a:defRPr>
            </a:lvl3pPr>
            <a:lvl4pPr algn="l">
              <a:buClr>
                <a:schemeClr val="accent6">
                  <a:lumMod val="75000"/>
                </a:schemeClr>
              </a:buClr>
              <a:defRPr sz="1200">
                <a:latin typeface="Calibri"/>
                <a:cs typeface="Calibri"/>
              </a:defRPr>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2" name="Content Placeholder 2"/>
          <p:cNvSpPr>
            <a:spLocks noGrp="1"/>
          </p:cNvSpPr>
          <p:nvPr>
            <p:ph sz="half" idx="13"/>
          </p:nvPr>
        </p:nvSpPr>
        <p:spPr>
          <a:xfrm>
            <a:off x="4786314" y="1643050"/>
            <a:ext cx="4038600" cy="4525963"/>
          </a:xfrm>
          <a:prstGeom prst="rect">
            <a:avLst/>
          </a:prstGeom>
        </p:spPr>
        <p:txBody>
          <a:bodyPr/>
          <a:lstStyle>
            <a:lvl1pPr algn="l">
              <a:buClr>
                <a:schemeClr val="accent6">
                  <a:lumMod val="75000"/>
                </a:schemeClr>
              </a:buClr>
              <a:defRPr sz="2000">
                <a:latin typeface="Calibri"/>
                <a:cs typeface="Calibri"/>
              </a:defRPr>
            </a:lvl1pPr>
            <a:lvl2pPr algn="l">
              <a:buClr>
                <a:schemeClr val="accent6">
                  <a:lumMod val="75000"/>
                </a:schemeClr>
              </a:buClr>
              <a:defRPr sz="1700">
                <a:latin typeface="Calibri"/>
                <a:cs typeface="Calibri"/>
              </a:defRPr>
            </a:lvl2pPr>
            <a:lvl3pPr algn="l">
              <a:buClr>
                <a:schemeClr val="accent6">
                  <a:lumMod val="75000"/>
                </a:schemeClr>
              </a:buClr>
              <a:defRPr sz="1500">
                <a:latin typeface="Calibri"/>
                <a:cs typeface="Calibri"/>
              </a:defRPr>
            </a:lvl3pPr>
            <a:lvl4pPr algn="l">
              <a:buClr>
                <a:schemeClr val="accent6">
                  <a:lumMod val="75000"/>
                </a:schemeClr>
              </a:buClr>
              <a:defRPr sz="1200">
                <a:latin typeface="Calibri"/>
                <a:cs typeface="Calibri"/>
              </a:defRPr>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itle 1"/>
          <p:cNvSpPr>
            <a:spLocks noGrp="1"/>
          </p:cNvSpPr>
          <p:nvPr>
            <p:ph type="title"/>
          </p:nvPr>
        </p:nvSpPr>
        <p:spPr>
          <a:xfrm>
            <a:off x="1571604" y="631828"/>
            <a:ext cx="7572428" cy="511156"/>
          </a:xfrm>
          <a:prstGeom prst="rect">
            <a:avLst/>
          </a:prstGeom>
        </p:spPr>
        <p:txBody>
          <a:bodyPr>
            <a:noAutofit/>
          </a:bodyPr>
          <a:lstStyle>
            <a:lvl1pPr algn="l">
              <a:defRPr sz="2800" b="1" baseline="0">
                <a:latin typeface="Calibri"/>
              </a:defRPr>
            </a:lvl1pPr>
          </a:lstStyle>
          <a:p>
            <a:r>
              <a:rPr lang="en-US" dirty="0" smtClean="0"/>
              <a:t>Click to edit Master title style</a:t>
            </a:r>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a:endParaRPr>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a:endParaRPr>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29CE7DF0-1B6D-F04F-BB5D-460839D71A93}" type="slidenum">
              <a:rPr lang="en-US" smtClean="0"/>
              <a:pPr/>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a:endParaRPr>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a:endParaRPr>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a:endParaRPr>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a:endParaRPr>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850EC2-2A95-364E-BA9E-3A07BB55B9A0}" type="slidenum">
              <a:rPr lang="en-US" smtClean="0"/>
              <a:pPr/>
              <a:t>‹#›</a:t>
            </a:fld>
            <a:endParaRPr lang="en-US"/>
          </a:p>
        </p:txBody>
      </p:sp>
    </p:spTree>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Calibri"/>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a:endParaRPr>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1A8CC7-3E08-1044-B22E-E86D20ED3293}" type="slidenum">
              <a:rPr lang="en-US" smtClean="0"/>
              <a:pPr/>
              <a:t>‹#›</a:t>
            </a:fld>
            <a:endParaRPr lang="en-US"/>
          </a:p>
        </p:txBody>
      </p:sp>
    </p:spTree>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327B613C-1AD7-49D3-885D-F654C5CDBAA6}" type="datetime1">
              <a:rPr lang="en-US" smtClean="0"/>
              <a:pPr/>
              <a:t>6/12/16</a:t>
            </a:fld>
            <a:endParaRPr lang="en-US" dirty="0"/>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dirty="0"/>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smtClean="0"/>
              <a:t>Drag picture to placeholder or click icon to add</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smtClean="0"/>
              <a:t>Drag picture to placeholder or click icon to add</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a:endParaRPr>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a:endParaRPr>
          </a:p>
        </p:txBody>
      </p:sp>
      <p:sp>
        <p:nvSpPr>
          <p:cNvPr id="4" name="Date Placeholder 3"/>
          <p:cNvSpPr>
            <a:spLocks noGrp="1"/>
          </p:cNvSpPr>
          <p:nvPr>
            <p:ph type="dt" sz="half" idx="10"/>
          </p:nvPr>
        </p:nvSpPr>
        <p:spPr/>
        <p:txBody>
          <a:bodyPr/>
          <a:lstStyle/>
          <a:p>
            <a:fld id="{19219BD3-7BAA-AD44-945D-971E77D97D02}" type="datetime1">
              <a:rPr lang="en-US" smtClean="0"/>
              <a:pPr/>
              <a:t>6/12/16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a:endParaRPr>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a:endParaRPr>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a:endParaRPr>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a:endParaRPr>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FA84A37A-AFC2-4A01-80A1-FC20F2C0D5BB}" type="slidenum">
              <a:rPr lang="en-US" smtClean="0"/>
              <a:pPr/>
              <a:t>‹#›</a:t>
            </a:fld>
            <a:endParaRPr lang="en-US" dirty="0"/>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a:endParaRPr>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a:endParaRPr>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16D241-8115-F349-8827-C2786CB7FD3D}" type="slidenum">
              <a:rPr lang="en-US" smtClean="0"/>
              <a:pPr/>
              <a:t>‹#›</a:t>
            </a:fld>
            <a:endParaRPr lang="en-US"/>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a:endParaRPr>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a:endParaRPr>
          </a:p>
        </p:txBody>
      </p:sp>
      <p:sp>
        <p:nvSpPr>
          <p:cNvPr id="4" name="Date Placeholder 3"/>
          <p:cNvSpPr>
            <a:spLocks noGrp="1"/>
          </p:cNvSpPr>
          <p:nvPr>
            <p:ph type="dt" sz="half" idx="10"/>
          </p:nvPr>
        </p:nvSpPr>
        <p:spPr/>
        <p:txBody>
          <a:bodyPr/>
          <a:lstStyle/>
          <a:p>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a:endParaRPr>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a:endParaRP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953BCE-3855-AB4E-BA15-6EE4884CC686}" type="slidenum">
              <a:rPr lang="en-US" smtClean="0"/>
              <a:pPr/>
              <a:t>‹#›</a:t>
            </a:fld>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Calibri"/>
                <a:ea typeface="+mj-ea"/>
                <a:cs typeface="+mj-cs"/>
              </a:defRPr>
            </a:lvl1pPr>
          </a:lstStyle>
          <a:p>
            <a:r>
              <a:rPr lang="en-US" dirty="0"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a:endParaRPr>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a:endParaRPr>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59D8B6-304E-124C-A9BA-0FC5FC481F8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A0F06F-1F39-B04D-80D7-E6CFF382454C}" type="slidenum">
              <a:rPr lang="en-US" smtClean="0"/>
              <a:pPr/>
              <a:t>‹#›</a:t>
            </a:fld>
            <a:endParaRPr lang="en-US"/>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3ACDDDB-784D-794E-B80C-D66599519BA8}" type="datetime1">
              <a:rPr lang="en-US" smtClean="0"/>
              <a:pPr/>
              <a:t>6/12/16</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AF9DBA85-F1C5-484F-B48D-5B0B2EB9986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a:endParaRPr>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a:endParaRPr>
          </a:p>
        </p:txBody>
      </p:sp>
      <p:sp>
        <p:nvSpPr>
          <p:cNvPr id="2" name="Date Placeholder 1"/>
          <p:cNvSpPr>
            <a:spLocks noGrp="1"/>
          </p:cNvSpPr>
          <p:nvPr>
            <p:ph type="dt" sz="half" idx="10"/>
          </p:nvPr>
        </p:nvSpPr>
        <p:spPr/>
        <p:txBody>
          <a:bodyPr/>
          <a:lstStyle/>
          <a:p>
            <a:fld id="{B33080D9-A0F6-3E48-BAB9-38FDEEFE4F86}" type="datetime1">
              <a:rPr lang="en-US" smtClean="0"/>
              <a:pPr/>
              <a:t>6/12/16</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BA889AE1-F5C3-B341-AA6C-6DAC15C71B1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a:endParaRPr>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a:endParaRPr>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a:endParaRPr>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a:endParaRPr>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2.xml"/><Relationship Id="rId12" Type="http://schemas.openxmlformats.org/officeDocument/2006/relationships/slideLayout" Target="../slideLayouts/slideLayout13.xml"/><Relationship Id="rId13" Type="http://schemas.openxmlformats.org/officeDocument/2006/relationships/theme" Target="../theme/theme2.xml"/><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slideLayout" Target="../slideLayouts/slideLayout9.xml"/><Relationship Id="rId9" Type="http://schemas.openxmlformats.org/officeDocument/2006/relationships/slideLayout" Target="../slideLayouts/slideLayout10.xml"/><Relationship Id="rId10"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22" r:id="rId1"/>
  </p:sldLayoutIdLst>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a:endParaRPr>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a:endParaRPr>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latin typeface="Calibri"/>
              </a:defRPr>
            </a:lvl1pPr>
          </a:lstStyle>
          <a:p>
            <a:fld id="{88B99C93-F56F-46AB-9EB8-53614A95B15F}" type="datetime1">
              <a:rPr lang="en-US" smtClean="0"/>
              <a:pPr/>
              <a:t>6/12/16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latin typeface="Calibri"/>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latin typeface="Calibri"/>
              </a:defRPr>
            </a:lvl1pPr>
          </a:lstStyle>
          <a:p>
            <a:fld id="{FA84A37A-AFC2-4A01-80A1-FC20F2C0D5BB}" type="slidenum">
              <a:rPr lang="en-US" smtClean="0"/>
              <a:pPr/>
              <a:t>‹#›</a:t>
            </a:fld>
            <a:endParaRPr lang="en-US" dirty="0"/>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Calibri"/>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a:endParaRPr>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 id="2147483902" r:id="rId12"/>
  </p:sldLayoutIdLst>
  <p:hf hdr="0" ftr="0" dt="0"/>
  <p:txStyles>
    <p:titleStyle>
      <a:lvl1pPr algn="ctr" defTabSz="914400" rtl="0" eaLnBrk="1" latinLnBrk="0" hangingPunct="1">
        <a:spcBef>
          <a:spcPct val="0"/>
        </a:spcBef>
        <a:buNone/>
        <a:defRPr sz="3500" kern="1200" cap="small" baseline="0">
          <a:solidFill>
            <a:schemeClr val="accent1">
              <a:lumMod val="75000"/>
            </a:schemeClr>
          </a:solidFill>
          <a:latin typeface="Calibri"/>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Calibri"/>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Calibri"/>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Calibri"/>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Calibri"/>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Calibri"/>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g"/><Relationship Id="rId5" Type="http://schemas.openxmlformats.org/officeDocument/2006/relationships/image" Target="../media/image5.png"/><Relationship Id="rId1" Type="http://schemas.openxmlformats.org/officeDocument/2006/relationships/slideLayout" Target="../slideLayouts/slideLayout13.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g"/><Relationship Id="rId5" Type="http://schemas.openxmlformats.org/officeDocument/2006/relationships/image" Target="../media/image5.png"/><Relationship Id="rId1" Type="http://schemas.openxmlformats.org/officeDocument/2006/relationships/slideLayout" Target="../slideLayouts/slideLayout13.xml"/><Relationship Id="rId2"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5562600"/>
            <a:ext cx="4572000" cy="933450"/>
          </a:xfrm>
        </p:spPr>
        <p:txBody>
          <a:bodyPr>
            <a:noAutofit/>
          </a:bodyPr>
          <a:lstStyle/>
          <a:p>
            <a:pPr indent="-1371600" algn="l"/>
            <a:r>
              <a:rPr lang="en-US" sz="2000" cap="small" dirty="0" smtClean="0">
                <a:cs typeface="Calibri"/>
              </a:rPr>
              <a:t>Kim B. Staking, Assistant Professor</a:t>
            </a:r>
            <a:br>
              <a:rPr lang="en-US" sz="2000" cap="small" dirty="0" smtClean="0">
                <a:cs typeface="Calibri"/>
              </a:rPr>
            </a:br>
            <a:r>
              <a:rPr lang="en-US" sz="2000" cap="small" dirty="0" smtClean="0">
                <a:cs typeface="Calibri"/>
              </a:rPr>
              <a:t>California State University, Sacramento</a:t>
            </a:r>
            <a:br>
              <a:rPr lang="en-US" sz="2000" cap="small" dirty="0" smtClean="0">
                <a:cs typeface="Calibri"/>
              </a:rPr>
            </a:br>
            <a:r>
              <a:rPr lang="en-US" sz="2000" cap="small" dirty="0" smtClean="0">
                <a:cs typeface="Calibri"/>
              </a:rPr>
              <a:t>Finance, Risk Management &amp; Insurance</a:t>
            </a:r>
            <a:endParaRPr lang="en-US" sz="2000" cap="small" dirty="0">
              <a:cs typeface="Calibri"/>
            </a:endParaRPr>
          </a:p>
        </p:txBody>
      </p:sp>
      <p:pic>
        <p:nvPicPr>
          <p:cNvPr id="13" name="Content Placeholder 9" descr="malawi farmer.jpg"/>
          <p:cNvPicPr>
            <a:picLocks noChangeAspect="1"/>
          </p:cNvPicPr>
          <p:nvPr/>
        </p:nvPicPr>
        <p:blipFill>
          <a:blip r:embed="rId2" cstate="print"/>
          <a:stretch>
            <a:fillRect/>
          </a:stretch>
        </p:blipFill>
        <p:spPr>
          <a:xfrm>
            <a:off x="6248400" y="228600"/>
            <a:ext cx="2690674" cy="2052885"/>
          </a:xfrm>
          <a:prstGeom prst="rect">
            <a:avLst/>
          </a:prstGeom>
        </p:spPr>
      </p:pic>
      <p:pic>
        <p:nvPicPr>
          <p:cNvPr id="14" name="Content Placeholder 6" descr="peru farmers.jpg"/>
          <p:cNvPicPr>
            <a:picLocks noChangeAspect="1"/>
          </p:cNvPicPr>
          <p:nvPr/>
        </p:nvPicPr>
        <p:blipFill>
          <a:blip r:embed="rId3" cstate="print"/>
          <a:stretch>
            <a:fillRect/>
          </a:stretch>
        </p:blipFill>
        <p:spPr>
          <a:xfrm>
            <a:off x="3505200" y="2438400"/>
            <a:ext cx="2633171" cy="2133600"/>
          </a:xfrm>
          <a:prstGeom prst="rect">
            <a:avLst/>
          </a:prstGeom>
        </p:spPr>
      </p:pic>
      <p:pic>
        <p:nvPicPr>
          <p:cNvPr id="7" name="Picture 6" descr="image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8400" y="4694149"/>
            <a:ext cx="2879690" cy="2011451"/>
          </a:xfrm>
          <a:prstGeom prst="rect">
            <a:avLst/>
          </a:prstGeom>
        </p:spPr>
      </p:pic>
      <p:sp>
        <p:nvSpPr>
          <p:cNvPr id="6" name="TextBox 5"/>
          <p:cNvSpPr txBox="1"/>
          <p:nvPr/>
        </p:nvSpPr>
        <p:spPr>
          <a:xfrm>
            <a:off x="304800" y="228600"/>
            <a:ext cx="5867400" cy="1261884"/>
          </a:xfrm>
          <a:prstGeom prst="rect">
            <a:avLst/>
          </a:prstGeom>
          <a:noFill/>
        </p:spPr>
        <p:txBody>
          <a:bodyPr wrap="square" rtlCol="0">
            <a:spAutoFit/>
          </a:bodyPr>
          <a:lstStyle/>
          <a:p>
            <a:pPr algn="ctr"/>
            <a:r>
              <a:rPr lang="en-US" sz="4400" cap="small" dirty="0" smtClean="0">
                <a:solidFill>
                  <a:schemeClr val="accent2"/>
                </a:solidFill>
                <a:latin typeface="Calibri"/>
                <a:cs typeface="Calibri"/>
              </a:rPr>
              <a:t>MicroInsurance</a:t>
            </a:r>
          </a:p>
          <a:p>
            <a:pPr algn="ctr"/>
            <a:r>
              <a:rPr lang="en-US" sz="3200" cap="small" dirty="0" smtClean="0">
                <a:solidFill>
                  <a:schemeClr val="accent2"/>
                </a:solidFill>
                <a:latin typeface="Calibri"/>
                <a:cs typeface="Calibri"/>
              </a:rPr>
              <a:t>Origins – Challenges – Lessons</a:t>
            </a:r>
            <a:endParaRPr lang="en-US" sz="3200" cap="small" dirty="0">
              <a:solidFill>
                <a:schemeClr val="accent2"/>
              </a:solidFill>
              <a:latin typeface="Calibri"/>
              <a:cs typeface="Calibri"/>
            </a:endParaRPr>
          </a:p>
        </p:txBody>
      </p:sp>
      <p:sp>
        <p:nvSpPr>
          <p:cNvPr id="8" name="TextBox 7"/>
          <p:cNvSpPr txBox="1"/>
          <p:nvPr/>
        </p:nvSpPr>
        <p:spPr>
          <a:xfrm>
            <a:off x="228600" y="2133600"/>
            <a:ext cx="2753096" cy="1261884"/>
          </a:xfrm>
          <a:prstGeom prst="rect">
            <a:avLst/>
          </a:prstGeom>
          <a:noFill/>
        </p:spPr>
        <p:txBody>
          <a:bodyPr wrap="none" rtlCol="0">
            <a:spAutoFit/>
          </a:bodyPr>
          <a:lstStyle/>
          <a:p>
            <a:r>
              <a:rPr lang="en-US" sz="3200" cap="small" dirty="0">
                <a:solidFill>
                  <a:schemeClr val="accent1">
                    <a:lumMod val="75000"/>
                  </a:schemeClr>
                </a:solidFill>
                <a:latin typeface="Calibri"/>
                <a:ea typeface="+mj-ea"/>
                <a:cs typeface="Calibri"/>
              </a:rPr>
              <a:t>CPCU </a:t>
            </a:r>
            <a:r>
              <a:rPr lang="en-US" sz="3200" cap="small" dirty="0" smtClean="0">
                <a:solidFill>
                  <a:schemeClr val="accent1">
                    <a:lumMod val="75000"/>
                  </a:schemeClr>
                </a:solidFill>
                <a:latin typeface="Calibri"/>
                <a:ea typeface="+mj-ea"/>
                <a:cs typeface="Calibri"/>
              </a:rPr>
              <a:t>Society</a:t>
            </a:r>
            <a:endParaRPr lang="en-US" sz="3200" cap="small" dirty="0">
              <a:solidFill>
                <a:schemeClr val="accent1">
                  <a:lumMod val="75000"/>
                </a:schemeClr>
              </a:solidFill>
              <a:latin typeface="Calibri"/>
              <a:ea typeface="+mj-ea"/>
              <a:cs typeface="Calibri"/>
            </a:endParaRPr>
          </a:p>
          <a:p>
            <a:r>
              <a:rPr lang="en-US" cap="small" dirty="0">
                <a:solidFill>
                  <a:schemeClr val="accent1">
                    <a:lumMod val="75000"/>
                  </a:schemeClr>
                </a:solidFill>
                <a:latin typeface="Calibri"/>
                <a:ea typeface="+mj-ea"/>
                <a:cs typeface="Calibri"/>
              </a:rPr>
              <a:t>Golden Gate Chapter</a:t>
            </a:r>
          </a:p>
          <a:p>
            <a:r>
              <a:rPr lang="en-US" sz="2000" cap="small" dirty="0">
                <a:solidFill>
                  <a:schemeClr val="accent1">
                    <a:lumMod val="75000"/>
                  </a:schemeClr>
                </a:solidFill>
                <a:latin typeface="Calibri"/>
                <a:ea typeface="+mj-ea"/>
                <a:cs typeface="Calibri"/>
              </a:rPr>
              <a:t>June 10, 2016</a:t>
            </a:r>
          </a:p>
        </p:txBody>
      </p:sp>
      <p:pic>
        <p:nvPicPr>
          <p:cNvPr id="3" name="Picture 2"/>
          <p:cNvPicPr>
            <a:picLocks noChangeAspect="1"/>
          </p:cNvPicPr>
          <p:nvPr/>
        </p:nvPicPr>
        <p:blipFill>
          <a:blip r:embed="rId5"/>
          <a:stretch>
            <a:fillRect/>
          </a:stretch>
        </p:blipFill>
        <p:spPr>
          <a:xfrm>
            <a:off x="6248399" y="2438400"/>
            <a:ext cx="2904067" cy="2133600"/>
          </a:xfrm>
          <a:prstGeom prst="rect">
            <a:avLst/>
          </a:prstGeom>
        </p:spPr>
      </p:pic>
    </p:spTree>
    <p:extLst>
      <p:ext uri="{BB962C8B-B14F-4D97-AF65-F5344CB8AC3E}">
        <p14:creationId xmlns:p14="http://schemas.microsoft.com/office/powerpoint/2010/main" val="12499776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533400" y="381000"/>
            <a:ext cx="7556313" cy="1116106"/>
          </a:xfrm>
        </p:spPr>
        <p:txBody>
          <a:bodyPr>
            <a:noAutofit/>
          </a:bodyPr>
          <a:lstStyle/>
          <a:p>
            <a:r>
              <a:rPr lang="en-US" sz="4000" dirty="0" err="1">
                <a:solidFill>
                  <a:srgbClr val="FF0000"/>
                </a:solidFill>
              </a:rPr>
              <a:t>AllLife</a:t>
            </a:r>
            <a:r>
              <a:rPr lang="en-US" sz="4000" dirty="0">
                <a:solidFill>
                  <a:srgbClr val="FF0000"/>
                </a:solidFill>
              </a:rPr>
              <a:t> South Africa </a:t>
            </a:r>
            <a:br>
              <a:rPr lang="en-US" sz="4000" dirty="0">
                <a:solidFill>
                  <a:srgbClr val="FF0000"/>
                </a:solidFill>
              </a:rPr>
            </a:br>
            <a:r>
              <a:rPr lang="en-US" sz="3200" cap="small" dirty="0" smtClean="0"/>
              <a:t>Life </a:t>
            </a:r>
            <a:r>
              <a:rPr lang="en-US" sz="3200" cap="small" dirty="0"/>
              <a:t>insurance for people with </a:t>
            </a:r>
            <a:r>
              <a:rPr lang="en-US" sz="3200" cap="small" dirty="0" smtClean="0"/>
              <a:t>AIDS</a:t>
            </a:r>
            <a:endParaRPr lang="en-US" sz="2800" dirty="0"/>
          </a:p>
        </p:txBody>
      </p:sp>
      <p:sp>
        <p:nvSpPr>
          <p:cNvPr id="18435" name="Content Placeholder 2"/>
          <p:cNvSpPr>
            <a:spLocks noGrp="1"/>
          </p:cNvSpPr>
          <p:nvPr>
            <p:ph idx="1"/>
          </p:nvPr>
        </p:nvSpPr>
        <p:spPr>
          <a:xfrm>
            <a:off x="304800" y="1524000"/>
            <a:ext cx="8035926" cy="4572000"/>
          </a:xfrm>
        </p:spPr>
        <p:txBody>
          <a:bodyPr>
            <a:noAutofit/>
          </a:bodyPr>
          <a:lstStyle/>
          <a:p>
            <a:r>
              <a:rPr lang="en-US" sz="3200" dirty="0" err="1" smtClean="0"/>
              <a:t>AllLife</a:t>
            </a:r>
            <a:r>
              <a:rPr lang="en-US" sz="3200" dirty="0" smtClean="0"/>
              <a:t> </a:t>
            </a:r>
            <a:r>
              <a:rPr lang="en-US" sz="3200" dirty="0"/>
              <a:t>has agreements with most medical providers, and can pull data about its clients. Computers track clients' medical progress and provide reminders to get blood tests or visit the doctor. Staff members call each client once a month, and are available by phone all day, every day</a:t>
            </a:r>
            <a:r>
              <a:rPr lang="en-US" sz="3200" dirty="0" smtClean="0"/>
              <a:t>.</a:t>
            </a:r>
          </a:p>
        </p:txBody>
      </p:sp>
      <p:sp>
        <p:nvSpPr>
          <p:cNvPr id="4" name="Slide Number Placeholder 3"/>
          <p:cNvSpPr>
            <a:spLocks noGrp="1"/>
          </p:cNvSpPr>
          <p:nvPr>
            <p:ph type="sldNum" sz="quarter" idx="12"/>
          </p:nvPr>
        </p:nvSpPr>
        <p:spPr/>
        <p:txBody>
          <a:bodyPr/>
          <a:lstStyle/>
          <a:p>
            <a:fld id="{C9953BCE-3855-AB4E-BA15-6EE4884CC686}" type="slidenum">
              <a:rPr lang="en-US" smtClean="0"/>
              <a:pPr/>
              <a:t>10</a:t>
            </a:fld>
            <a:endParaRPr lang="en-US"/>
          </a:p>
        </p:txBody>
      </p:sp>
    </p:spTree>
    <p:extLst>
      <p:ext uri="{BB962C8B-B14F-4D97-AF65-F5344CB8AC3E}">
        <p14:creationId xmlns:p14="http://schemas.microsoft.com/office/powerpoint/2010/main" val="61196305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400" dirty="0" smtClean="0">
                <a:solidFill>
                  <a:srgbClr val="FF0000"/>
                </a:solidFill>
                <a:cs typeface="Calibri"/>
              </a:rPr>
              <a:t>Weather Risk Peru </a:t>
            </a:r>
            <a:br>
              <a:rPr lang="en-US" sz="4400" dirty="0" smtClean="0">
                <a:solidFill>
                  <a:srgbClr val="FF0000"/>
                </a:solidFill>
                <a:cs typeface="Calibri"/>
              </a:rPr>
            </a:br>
            <a:r>
              <a:rPr lang="en-US" sz="3100" dirty="0" smtClean="0">
                <a:cs typeface="Calibri"/>
              </a:rPr>
              <a:t>Agriculture and El </a:t>
            </a:r>
            <a:r>
              <a:rPr lang="en-US" sz="3100" dirty="0">
                <a:cs typeface="Calibri"/>
              </a:rPr>
              <a:t>Niño</a:t>
            </a:r>
            <a:endParaRPr lang="en-US" sz="3200" dirty="0">
              <a:cs typeface="Calibri"/>
            </a:endParaRPr>
          </a:p>
        </p:txBody>
      </p:sp>
      <p:pic>
        <p:nvPicPr>
          <p:cNvPr id="7" name="Content Placeholder 6" descr="peru farmers.jpg"/>
          <p:cNvPicPr>
            <a:picLocks noGrp="1" noChangeAspect="1"/>
          </p:cNvPicPr>
          <p:nvPr>
            <p:ph idx="1"/>
          </p:nvPr>
        </p:nvPicPr>
        <p:blipFill>
          <a:blip r:embed="rId2" cstate="print"/>
          <a:srcRect t="14570" b="14570"/>
          <a:stretch>
            <a:fillRect/>
          </a:stretch>
        </p:blipFill>
        <p:spPr>
          <a:xfrm>
            <a:off x="3124200" y="1828800"/>
            <a:ext cx="5735329" cy="3048000"/>
          </a:xfrm>
        </p:spPr>
      </p:pic>
      <p:sp>
        <p:nvSpPr>
          <p:cNvPr id="5" name="Text Placeholder 4"/>
          <p:cNvSpPr>
            <a:spLocks noGrp="1"/>
          </p:cNvSpPr>
          <p:nvPr>
            <p:ph type="body" sz="half" idx="4294967295"/>
          </p:nvPr>
        </p:nvSpPr>
        <p:spPr>
          <a:xfrm>
            <a:off x="0" y="1447800"/>
            <a:ext cx="2895600" cy="4343400"/>
          </a:xfrm>
        </p:spPr>
        <p:txBody>
          <a:bodyPr>
            <a:noAutofit/>
          </a:bodyPr>
          <a:lstStyle/>
          <a:p>
            <a:r>
              <a:rPr lang="en-US" sz="2400" dirty="0" smtClean="0">
                <a:cs typeface="Calibri"/>
              </a:rPr>
              <a:t>Peruvian Farmers face the risk of El Niño.  Erratic weather patterns  that arise about every 10-12 years</a:t>
            </a:r>
          </a:p>
          <a:p>
            <a:endParaRPr lang="en-US" sz="2400" dirty="0" smtClean="0">
              <a:cs typeface="Calibri"/>
            </a:endParaRPr>
          </a:p>
          <a:p>
            <a:r>
              <a:rPr lang="en-US" sz="2400" dirty="0" smtClean="0">
                <a:cs typeface="Calibri"/>
              </a:rPr>
              <a:t>Extreme el Niño events arise every 3-4 cycles</a:t>
            </a:r>
          </a:p>
          <a:p>
            <a:endParaRPr lang="en-US" sz="2400" dirty="0" smtClean="0">
              <a:cs typeface="Calibri"/>
            </a:endParaRPr>
          </a:p>
          <a:p>
            <a:endParaRPr lang="en-US" sz="2400" dirty="0" smtClean="0">
              <a:cs typeface="Calibri"/>
            </a:endParaRPr>
          </a:p>
        </p:txBody>
      </p:sp>
    </p:spTree>
    <p:extLst>
      <p:ext uri="{BB962C8B-B14F-4D97-AF65-F5344CB8AC3E}">
        <p14:creationId xmlns:p14="http://schemas.microsoft.com/office/powerpoint/2010/main" val="349853122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z="4400" dirty="0" smtClean="0">
                <a:solidFill>
                  <a:srgbClr val="FF0000"/>
                </a:solidFill>
              </a:rPr>
              <a:t>Peru El Niño Risk</a:t>
            </a:r>
            <a:br>
              <a:rPr lang="en-US" sz="4400" dirty="0" smtClean="0">
                <a:solidFill>
                  <a:srgbClr val="FF0000"/>
                </a:solidFill>
              </a:rPr>
            </a:br>
            <a:r>
              <a:rPr lang="en-US" sz="3100" dirty="0" smtClean="0"/>
              <a:t>Is Insurance Possible?</a:t>
            </a:r>
            <a:endParaRPr lang="en-US" sz="3100" dirty="0"/>
          </a:p>
        </p:txBody>
      </p:sp>
      <p:pic>
        <p:nvPicPr>
          <p:cNvPr id="1026" name="Picture 2"/>
          <p:cNvPicPr>
            <a:picLocks noGrp="1" noChangeAspect="1" noChangeArrowheads="1"/>
          </p:cNvPicPr>
          <p:nvPr>
            <p:ph idx="1"/>
          </p:nvPr>
        </p:nvPicPr>
        <p:blipFill rotWithShape="1">
          <a:blip r:embed="rId2" cstate="print"/>
          <a:srcRect l="104" r="358"/>
          <a:stretch/>
        </p:blipFill>
        <p:spPr bwMode="auto">
          <a:xfrm>
            <a:off x="76201" y="1752600"/>
            <a:ext cx="8915399" cy="4800600"/>
          </a:xfrm>
          <a:prstGeom prst="rect">
            <a:avLst/>
          </a:prstGeom>
          <a:noFill/>
          <a:ln w="9525">
            <a:noFill/>
            <a:miter lim="800000"/>
            <a:headEnd/>
            <a:tailEnd/>
          </a:ln>
          <a:effectLst/>
        </p:spPr>
      </p:pic>
      <p:sp>
        <p:nvSpPr>
          <p:cNvPr id="2" name="TextBox 1"/>
          <p:cNvSpPr txBox="1"/>
          <p:nvPr/>
        </p:nvSpPr>
        <p:spPr>
          <a:xfrm>
            <a:off x="1295400" y="1600200"/>
            <a:ext cx="6858000" cy="646331"/>
          </a:xfrm>
          <a:prstGeom prst="rect">
            <a:avLst/>
          </a:prstGeom>
          <a:ln w="28575" cmpd="sng">
            <a:solidFill>
              <a:srgbClr val="BEC7C2"/>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800" dirty="0" smtClean="0">
                <a:solidFill>
                  <a:schemeClr val="accent4"/>
                </a:solidFill>
                <a:latin typeface="Calibri"/>
              </a:rPr>
              <a:t>Yields on Cotton en the Province of </a:t>
            </a:r>
            <a:r>
              <a:rPr lang="en-US" sz="1800" dirty="0" err="1" smtClean="0">
                <a:solidFill>
                  <a:schemeClr val="accent4"/>
                </a:solidFill>
                <a:latin typeface="Calibri"/>
              </a:rPr>
              <a:t>Pisco</a:t>
            </a:r>
            <a:r>
              <a:rPr lang="en-US" sz="1800" dirty="0" smtClean="0">
                <a:solidFill>
                  <a:schemeClr val="accent4"/>
                </a:solidFill>
                <a:latin typeface="Calibri"/>
              </a:rPr>
              <a:t>, Peru 1986-2007</a:t>
            </a:r>
          </a:p>
          <a:p>
            <a:pPr algn="ctr"/>
            <a:r>
              <a:rPr lang="en-US" sz="1800" dirty="0" smtClean="0">
                <a:solidFill>
                  <a:schemeClr val="accent4"/>
                </a:solidFill>
                <a:latin typeface="Calibri"/>
              </a:rPr>
              <a:t>(</a:t>
            </a:r>
            <a:r>
              <a:rPr lang="en-US" sz="1800" dirty="0" err="1" smtClean="0">
                <a:solidFill>
                  <a:schemeClr val="accent4"/>
                </a:solidFill>
                <a:latin typeface="Calibri"/>
              </a:rPr>
              <a:t>Quintales</a:t>
            </a:r>
            <a:r>
              <a:rPr lang="en-US" sz="1800" dirty="0" smtClean="0">
                <a:solidFill>
                  <a:schemeClr val="accent4"/>
                </a:solidFill>
                <a:latin typeface="Calibri"/>
              </a:rPr>
              <a:t> </a:t>
            </a:r>
            <a:r>
              <a:rPr lang="en-US" sz="1800" dirty="0" err="1" smtClean="0">
                <a:solidFill>
                  <a:schemeClr val="accent4"/>
                </a:solidFill>
                <a:latin typeface="Calibri"/>
              </a:rPr>
              <a:t>por</a:t>
            </a:r>
            <a:r>
              <a:rPr lang="en-US" sz="1800" dirty="0" smtClean="0">
                <a:solidFill>
                  <a:schemeClr val="accent4"/>
                </a:solidFill>
                <a:latin typeface="Calibri"/>
              </a:rPr>
              <a:t> hectare </a:t>
            </a:r>
            <a:r>
              <a:rPr lang="en-US" sz="1800" dirty="0" smtClean="0">
                <a:solidFill>
                  <a:schemeClr val="accent4"/>
                </a:solidFill>
                <a:latin typeface="ＭＳ ゴシック"/>
                <a:ea typeface="ＭＳ ゴシック"/>
                <a:cs typeface="ＭＳ ゴシック"/>
              </a:rPr>
              <a:t>≅</a:t>
            </a:r>
            <a:r>
              <a:rPr lang="en-US" sz="1800" dirty="0" smtClean="0">
                <a:solidFill>
                  <a:schemeClr val="accent4"/>
                </a:solidFill>
                <a:latin typeface="Calibri"/>
              </a:rPr>
              <a:t> 41 pounds per acre)</a:t>
            </a:r>
            <a:endParaRPr lang="en-US" sz="1800" dirty="0">
              <a:solidFill>
                <a:schemeClr val="accent4"/>
              </a:solidFill>
              <a:latin typeface="Calibri"/>
            </a:endParaRPr>
          </a:p>
        </p:txBody>
      </p:sp>
      <p:sp>
        <p:nvSpPr>
          <p:cNvPr id="3" name="TextBox 2"/>
          <p:cNvSpPr txBox="1"/>
          <p:nvPr/>
        </p:nvSpPr>
        <p:spPr>
          <a:xfrm>
            <a:off x="3899493" y="6477000"/>
            <a:ext cx="1434507" cy="338554"/>
          </a:xfrm>
          <a:prstGeom prst="rect">
            <a:avLst/>
          </a:prstGeom>
          <a:noFill/>
        </p:spPr>
        <p:txBody>
          <a:bodyPr wrap="none" rtlCol="0">
            <a:spAutoFit/>
          </a:bodyPr>
          <a:lstStyle/>
          <a:p>
            <a:r>
              <a:rPr lang="en-US" sz="1600" dirty="0" err="1" smtClean="0">
                <a:latin typeface="Calibri"/>
                <a:cs typeface="Calibri"/>
              </a:rPr>
              <a:t>UC</a:t>
            </a:r>
            <a:r>
              <a:rPr lang="en-US" sz="1600" dirty="0" smtClean="0">
                <a:latin typeface="Calibri"/>
                <a:cs typeface="Calibri"/>
              </a:rPr>
              <a:t> Davis Study</a:t>
            </a:r>
            <a:endParaRPr lang="en-US" sz="1600" dirty="0">
              <a:latin typeface="Calibri"/>
              <a:cs typeface="Calibri"/>
            </a:endParaRPr>
          </a:p>
        </p:txBody>
      </p:sp>
    </p:spTree>
    <p:extLst>
      <p:ext uri="{BB962C8B-B14F-4D97-AF65-F5344CB8AC3E}">
        <p14:creationId xmlns:p14="http://schemas.microsoft.com/office/powerpoint/2010/main" val="211021309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malawi farmer.jpg"/>
          <p:cNvPicPr>
            <a:picLocks noGrp="1" noChangeAspect="1"/>
          </p:cNvPicPr>
          <p:nvPr>
            <p:ph idx="1"/>
          </p:nvPr>
        </p:nvPicPr>
        <p:blipFill>
          <a:blip r:embed="rId2" cstate="print"/>
          <a:srcRect l="16828" r="16828"/>
          <a:stretch>
            <a:fillRect/>
          </a:stretch>
        </p:blipFill>
        <p:spPr>
          <a:xfrm>
            <a:off x="4343400" y="1676400"/>
            <a:ext cx="4114800" cy="4732022"/>
          </a:xfrm>
        </p:spPr>
      </p:pic>
      <p:sp>
        <p:nvSpPr>
          <p:cNvPr id="5" name="Text Placeholder 4"/>
          <p:cNvSpPr>
            <a:spLocks noGrp="1"/>
          </p:cNvSpPr>
          <p:nvPr>
            <p:ph type="body" sz="half" idx="2"/>
          </p:nvPr>
        </p:nvSpPr>
        <p:spPr>
          <a:xfrm>
            <a:off x="609600" y="1524000"/>
            <a:ext cx="2667000" cy="3505200"/>
          </a:xfrm>
          <a:solidFill>
            <a:srgbClr val="FFFFFF"/>
          </a:solidFill>
        </p:spPr>
        <p:txBody>
          <a:bodyPr>
            <a:noAutofit/>
          </a:bodyPr>
          <a:lstStyle/>
          <a:p>
            <a:pPr marL="274320" indent="-274320">
              <a:buFont typeface="+mj-lt"/>
              <a:buAutoNum type="alphaUcPeriod"/>
            </a:pPr>
            <a:r>
              <a:rPr lang="en-US" sz="1900" dirty="0" smtClean="0">
                <a:cs typeface="Calibri"/>
              </a:rPr>
              <a:t>Drought can completely decimate a crop (average 1 of every 10 years)</a:t>
            </a:r>
          </a:p>
          <a:p>
            <a:pPr marL="274320" indent="-274320">
              <a:spcBef>
                <a:spcPts val="1000"/>
              </a:spcBef>
              <a:buFont typeface="+mj-lt"/>
              <a:buAutoNum type="alphaUcPeriod"/>
            </a:pPr>
            <a:r>
              <a:rPr lang="en-US" sz="1900" dirty="0" smtClean="0">
                <a:cs typeface="Calibri"/>
              </a:rPr>
              <a:t>Improved </a:t>
            </a:r>
            <a:r>
              <a:rPr lang="en-US" sz="1900" dirty="0">
                <a:cs typeface="Calibri"/>
              </a:rPr>
              <a:t>seed can significantly increase </a:t>
            </a:r>
            <a:r>
              <a:rPr lang="en-US" sz="1900" dirty="0" smtClean="0">
                <a:cs typeface="Calibri"/>
              </a:rPr>
              <a:t>production (more than double)</a:t>
            </a:r>
            <a:endParaRPr lang="en-US" sz="1900" dirty="0">
              <a:cs typeface="Calibri"/>
            </a:endParaRPr>
          </a:p>
          <a:p>
            <a:pPr marL="274320" indent="-274320">
              <a:spcBef>
                <a:spcPts val="1000"/>
              </a:spcBef>
              <a:buFont typeface="+mj-lt"/>
              <a:buAutoNum type="alphaUcPeriod"/>
            </a:pPr>
            <a:r>
              <a:rPr lang="en-US" sz="1900" dirty="0" smtClean="0">
                <a:cs typeface="Calibri"/>
              </a:rPr>
              <a:t>Improved seed is </a:t>
            </a:r>
            <a:r>
              <a:rPr lang="en-US" sz="1900" dirty="0">
                <a:cs typeface="Calibri"/>
              </a:rPr>
              <a:t>not as drought tolerant as traditional </a:t>
            </a:r>
            <a:r>
              <a:rPr lang="en-US" sz="1900" dirty="0" smtClean="0">
                <a:cs typeface="Calibri"/>
              </a:rPr>
              <a:t>seeds</a:t>
            </a:r>
            <a:endParaRPr lang="en-US" sz="1900" dirty="0">
              <a:cs typeface="Calibri"/>
            </a:endParaRPr>
          </a:p>
          <a:p>
            <a:endParaRPr lang="en-US" sz="2000" dirty="0" smtClean="0">
              <a:cs typeface="Calibri"/>
            </a:endParaRPr>
          </a:p>
          <a:p>
            <a:endParaRPr lang="en-US" sz="2000" dirty="0" smtClean="0">
              <a:cs typeface="Calibri"/>
            </a:endParaRPr>
          </a:p>
          <a:p>
            <a:endParaRPr lang="en-US" sz="2000" dirty="0" smtClean="0">
              <a:cs typeface="Calibri"/>
            </a:endParaRPr>
          </a:p>
        </p:txBody>
      </p:sp>
      <p:sp>
        <p:nvSpPr>
          <p:cNvPr id="2" name="Title 1"/>
          <p:cNvSpPr>
            <a:spLocks noGrp="1"/>
          </p:cNvSpPr>
          <p:nvPr>
            <p:ph type="title"/>
          </p:nvPr>
        </p:nvSpPr>
        <p:spPr>
          <a:xfrm>
            <a:off x="609600" y="228600"/>
            <a:ext cx="7848600" cy="1066800"/>
          </a:xfrm>
          <a:solidFill>
            <a:schemeClr val="bg1"/>
          </a:solidFill>
        </p:spPr>
        <p:txBody>
          <a:bodyPr>
            <a:normAutofit fontScale="90000"/>
          </a:bodyPr>
          <a:lstStyle/>
          <a:p>
            <a:pPr algn="ctr"/>
            <a:r>
              <a:rPr lang="en-US" sz="4400" dirty="0" smtClean="0">
                <a:solidFill>
                  <a:srgbClr val="FF0000"/>
                </a:solidFill>
                <a:cs typeface="Calibri"/>
              </a:rPr>
              <a:t>Weather Risk Malawi</a:t>
            </a:r>
            <a:br>
              <a:rPr lang="en-US" sz="4400" dirty="0" smtClean="0">
                <a:solidFill>
                  <a:srgbClr val="FF0000"/>
                </a:solidFill>
                <a:cs typeface="Calibri"/>
              </a:rPr>
            </a:br>
            <a:r>
              <a:rPr lang="en-US" sz="3100" dirty="0" smtClean="0">
                <a:cs typeface="Calibri"/>
              </a:rPr>
              <a:t>Groundnuts &amp; Maize </a:t>
            </a:r>
            <a:endParaRPr lang="en-US" sz="3100" dirty="0">
              <a:cs typeface="Calibri"/>
            </a:endParaRPr>
          </a:p>
        </p:txBody>
      </p:sp>
      <p:sp>
        <p:nvSpPr>
          <p:cNvPr id="3" name="TextBox 2"/>
          <p:cNvSpPr txBox="1"/>
          <p:nvPr/>
        </p:nvSpPr>
        <p:spPr>
          <a:xfrm>
            <a:off x="152400" y="5181600"/>
            <a:ext cx="4038600" cy="1477328"/>
          </a:xfrm>
          <a:prstGeom prst="rect">
            <a:avLst/>
          </a:prstGeom>
          <a:solidFill>
            <a:schemeClr val="accent1">
              <a:lumMod val="40000"/>
              <a:lumOff val="60000"/>
            </a:schemeClr>
          </a:solidFill>
          <a:ln w="28575" cmpd="sng">
            <a:solidFill>
              <a:schemeClr val="accent1">
                <a:lumMod val="75000"/>
              </a:schemeClr>
            </a:solidFill>
          </a:ln>
        </p:spPr>
        <p:txBody>
          <a:bodyPr wrap="square" rtlCol="0">
            <a:spAutoFit/>
          </a:bodyPr>
          <a:lstStyle/>
          <a:p>
            <a:r>
              <a:rPr lang="en-US" sz="1800" u="sng" dirty="0" smtClean="0">
                <a:solidFill>
                  <a:srgbClr val="FF0000"/>
                </a:solidFill>
                <a:latin typeface="Calibri"/>
                <a:cs typeface="Calibri"/>
              </a:rPr>
              <a:t>No Brainer:</a:t>
            </a:r>
          </a:p>
          <a:p>
            <a:pPr marL="182880" indent="-182880">
              <a:buFont typeface="Arial"/>
              <a:buChar char="•"/>
            </a:pPr>
            <a:r>
              <a:rPr lang="en-US" sz="1800" dirty="0" smtClean="0">
                <a:solidFill>
                  <a:srgbClr val="FF0000"/>
                </a:solidFill>
                <a:latin typeface="Calibri"/>
                <a:cs typeface="Calibri"/>
              </a:rPr>
              <a:t>Pure Risk Premium = 10% crop value</a:t>
            </a:r>
          </a:p>
          <a:p>
            <a:pPr marL="182880" indent="-182880">
              <a:buFont typeface="Arial"/>
              <a:buChar char="•"/>
            </a:pPr>
            <a:r>
              <a:rPr lang="en-US" sz="1800" dirty="0" smtClean="0">
                <a:solidFill>
                  <a:srgbClr val="FF0000"/>
                </a:solidFill>
                <a:latin typeface="Calibri"/>
                <a:cs typeface="Calibri"/>
              </a:rPr>
              <a:t>Value of crop doubles</a:t>
            </a:r>
          </a:p>
          <a:p>
            <a:pPr marL="182880" indent="-182880">
              <a:buFont typeface="Arial"/>
              <a:buChar char="•"/>
            </a:pPr>
            <a:r>
              <a:rPr lang="en-US" sz="1800" dirty="0" smtClean="0">
                <a:solidFill>
                  <a:srgbClr val="FF0000"/>
                </a:solidFill>
                <a:latin typeface="Calibri"/>
                <a:cs typeface="Calibri"/>
              </a:rPr>
              <a:t>Over 10 years 90% higher income</a:t>
            </a:r>
          </a:p>
          <a:p>
            <a:r>
              <a:rPr lang="en-US" sz="1800" dirty="0" smtClean="0">
                <a:solidFill>
                  <a:srgbClr val="FF0000"/>
                </a:solidFill>
                <a:latin typeface="Calibri"/>
                <a:cs typeface="Calibri"/>
              </a:rPr>
              <a:t>BUT – Assumes ability to survive drought</a:t>
            </a:r>
          </a:p>
        </p:txBody>
      </p:sp>
    </p:spTree>
    <p:extLst>
      <p:ext uri="{BB962C8B-B14F-4D97-AF65-F5344CB8AC3E}">
        <p14:creationId xmlns:p14="http://schemas.microsoft.com/office/powerpoint/2010/main" val="33724654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7600" y="533400"/>
            <a:ext cx="5257801" cy="5943600"/>
          </a:xfrm>
          <a:solidFill>
            <a:schemeClr val="bg1"/>
          </a:solidFill>
        </p:spPr>
        <p:txBody>
          <a:bodyPr>
            <a:noAutofit/>
          </a:bodyPr>
          <a:lstStyle/>
          <a:p>
            <a:pPr marL="114300" indent="0">
              <a:buNone/>
            </a:pPr>
            <a:r>
              <a:rPr lang="en-US" sz="3600" cap="small" dirty="0" smtClean="0">
                <a:solidFill>
                  <a:srgbClr val="FF0000"/>
                </a:solidFill>
                <a:cs typeface="Calibri"/>
              </a:rPr>
              <a:t>Weather Risk Management</a:t>
            </a:r>
            <a:endParaRPr lang="en-US" sz="3600" cap="small" dirty="0">
              <a:solidFill>
                <a:srgbClr val="FF0000"/>
              </a:solidFill>
              <a:cs typeface="Calibri"/>
            </a:endParaRPr>
          </a:p>
          <a:p>
            <a:r>
              <a:rPr lang="en-US" dirty="0" smtClean="0">
                <a:solidFill>
                  <a:schemeClr val="accent2"/>
                </a:solidFill>
                <a:cs typeface="Calibri"/>
              </a:rPr>
              <a:t>Farmers traditionally used drought resistant seeds to </a:t>
            </a:r>
            <a:r>
              <a:rPr lang="en-US" dirty="0">
                <a:solidFill>
                  <a:schemeClr val="accent2"/>
                </a:solidFill>
                <a:cs typeface="Calibri"/>
              </a:rPr>
              <a:t>manage risk</a:t>
            </a:r>
          </a:p>
          <a:p>
            <a:r>
              <a:rPr lang="en-US" dirty="0">
                <a:solidFill>
                  <a:schemeClr val="accent2"/>
                </a:solidFill>
                <a:cs typeface="Calibri"/>
              </a:rPr>
              <a:t>Simple weather stations have allowed for parametric insurance</a:t>
            </a:r>
          </a:p>
          <a:p>
            <a:r>
              <a:rPr lang="en-US" dirty="0">
                <a:solidFill>
                  <a:schemeClr val="accent2"/>
                </a:solidFill>
                <a:cs typeface="Calibri"/>
              </a:rPr>
              <a:t>Improved seeds sold with drought insurance certificate have increased yields by more than 100</a:t>
            </a:r>
            <a:r>
              <a:rPr lang="en-US" sz="2800" dirty="0" smtClean="0">
                <a:solidFill>
                  <a:schemeClr val="accent2"/>
                </a:solidFill>
                <a:cs typeface="Calibri"/>
              </a:rPr>
              <a:t>%</a:t>
            </a:r>
          </a:p>
        </p:txBody>
      </p:sp>
      <p:sp>
        <p:nvSpPr>
          <p:cNvPr id="2" name="Title 1"/>
          <p:cNvSpPr>
            <a:spLocks noGrp="1"/>
          </p:cNvSpPr>
          <p:nvPr>
            <p:ph type="title"/>
          </p:nvPr>
        </p:nvSpPr>
        <p:spPr>
          <a:xfrm>
            <a:off x="304801" y="228600"/>
            <a:ext cx="3429000" cy="1246841"/>
          </a:xfrm>
        </p:spPr>
        <p:txBody>
          <a:bodyPr>
            <a:normAutofit/>
          </a:bodyPr>
          <a:lstStyle/>
          <a:p>
            <a:pPr algn="ctr"/>
            <a:r>
              <a:rPr lang="en-US" sz="3200" dirty="0">
                <a:solidFill>
                  <a:schemeClr val="accent1">
                    <a:lumMod val="50000"/>
                  </a:schemeClr>
                </a:solidFill>
                <a:ea typeface="+mn-ea"/>
                <a:cs typeface="Calibri"/>
              </a:rPr>
              <a:t>Malawi</a:t>
            </a:r>
            <a:br>
              <a:rPr lang="en-US" sz="3200" dirty="0">
                <a:solidFill>
                  <a:schemeClr val="accent1">
                    <a:lumMod val="50000"/>
                  </a:schemeClr>
                </a:solidFill>
                <a:ea typeface="+mn-ea"/>
                <a:cs typeface="Calibri"/>
              </a:rPr>
            </a:br>
            <a:r>
              <a:rPr lang="en-US" sz="3200" dirty="0">
                <a:solidFill>
                  <a:schemeClr val="accent1">
                    <a:lumMod val="50000"/>
                  </a:schemeClr>
                </a:solidFill>
                <a:ea typeface="+mn-ea"/>
                <a:cs typeface="Calibri"/>
              </a:rPr>
              <a:t>Weather Stations</a:t>
            </a:r>
          </a:p>
        </p:txBody>
      </p:sp>
      <p:pic>
        <p:nvPicPr>
          <p:cNvPr id="6" name="Picture 5" descr="remote weather monitor.jpg"/>
          <p:cNvPicPr>
            <a:picLocks noChangeAspect="1"/>
          </p:cNvPicPr>
          <p:nvPr/>
        </p:nvPicPr>
        <p:blipFill>
          <a:blip r:embed="rId2" cstate="print"/>
          <a:stretch>
            <a:fillRect/>
          </a:stretch>
        </p:blipFill>
        <p:spPr>
          <a:xfrm>
            <a:off x="457200" y="1524000"/>
            <a:ext cx="2895600" cy="3858387"/>
          </a:xfrm>
          <a:prstGeom prst="rect">
            <a:avLst/>
          </a:prstGeom>
        </p:spPr>
      </p:pic>
    </p:spTree>
    <p:extLst>
      <p:ext uri="{BB962C8B-B14F-4D97-AF65-F5344CB8AC3E}">
        <p14:creationId xmlns:p14="http://schemas.microsoft.com/office/powerpoint/2010/main" val="133495693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4000" dirty="0" smtClean="0">
                <a:solidFill>
                  <a:srgbClr val="FF0000"/>
                </a:solidFill>
              </a:rPr>
              <a:t>MicroInsurance Process – Malawi </a:t>
            </a:r>
            <a:br>
              <a:rPr lang="en-US" sz="4000" dirty="0" smtClean="0">
                <a:solidFill>
                  <a:srgbClr val="FF0000"/>
                </a:solidFill>
              </a:rPr>
            </a:br>
            <a:r>
              <a:rPr lang="en-US" sz="1600" dirty="0" smtClean="0"/>
              <a:t>Source: World Bank</a:t>
            </a:r>
            <a:endParaRPr lang="en-US" sz="1600" dirty="0"/>
          </a:p>
        </p:txBody>
      </p:sp>
      <p:pic>
        <p:nvPicPr>
          <p:cNvPr id="2050" name="Picture 2"/>
          <p:cNvPicPr>
            <a:picLocks noGrp="1" noChangeAspect="1" noChangeArrowheads="1"/>
          </p:cNvPicPr>
          <p:nvPr>
            <p:ph idx="1"/>
          </p:nvPr>
        </p:nvPicPr>
        <p:blipFill>
          <a:blip r:embed="rId2" cstate="print"/>
          <a:stretch>
            <a:fillRect/>
          </a:stretch>
        </p:blipFill>
        <p:spPr bwMode="auto">
          <a:xfrm>
            <a:off x="304800" y="1966478"/>
            <a:ext cx="8545735" cy="3748522"/>
          </a:xfrm>
          <a:prstGeom prst="rect">
            <a:avLst/>
          </a:prstGeom>
          <a:noFill/>
          <a:ln w="9525">
            <a:noFill/>
            <a:miter lim="800000"/>
            <a:headEnd/>
            <a:tailEnd/>
          </a:ln>
          <a:effectLst/>
        </p:spPr>
      </p:pic>
    </p:spTree>
    <p:extLst>
      <p:ext uri="{BB962C8B-B14F-4D97-AF65-F5344CB8AC3E}">
        <p14:creationId xmlns:p14="http://schemas.microsoft.com/office/powerpoint/2010/main" val="155628428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26128" y="408373"/>
            <a:ext cx="8260672" cy="658428"/>
          </a:xfrm>
        </p:spPr>
        <p:txBody>
          <a:bodyPr>
            <a:noAutofit/>
          </a:bodyPr>
          <a:lstStyle/>
          <a:p>
            <a:r>
              <a:rPr lang="en-US" sz="3200" dirty="0" smtClean="0">
                <a:solidFill>
                  <a:srgbClr val="FF0000"/>
                </a:solidFill>
              </a:rPr>
              <a:t>Malawi farmers noted the </a:t>
            </a:r>
            <a:r>
              <a:rPr lang="en-US" sz="3200" dirty="0">
                <a:solidFill>
                  <a:srgbClr val="FF0000"/>
                </a:solidFill>
              </a:rPr>
              <a:t>following results </a:t>
            </a:r>
            <a:r>
              <a:rPr lang="en-US" sz="3200" dirty="0" smtClean="0">
                <a:solidFill>
                  <a:srgbClr val="FF0000"/>
                </a:solidFill>
              </a:rPr>
              <a:t/>
            </a:r>
            <a:br>
              <a:rPr lang="en-US" sz="3200" dirty="0" smtClean="0">
                <a:solidFill>
                  <a:srgbClr val="FF0000"/>
                </a:solidFill>
              </a:rPr>
            </a:br>
            <a:r>
              <a:rPr lang="en-US" sz="3200" dirty="0" smtClean="0">
                <a:solidFill>
                  <a:srgbClr val="FF0000"/>
                </a:solidFill>
              </a:rPr>
              <a:t>in </a:t>
            </a:r>
            <a:r>
              <a:rPr lang="en-US" sz="3200" dirty="0">
                <a:solidFill>
                  <a:srgbClr val="FF0000"/>
                </a:solidFill>
              </a:rPr>
              <a:t>just two growing </a:t>
            </a:r>
            <a:r>
              <a:rPr lang="en-US" sz="3200" dirty="0" smtClean="0">
                <a:solidFill>
                  <a:srgbClr val="FF0000"/>
                </a:solidFill>
              </a:rPr>
              <a:t>seasons</a:t>
            </a:r>
            <a:endParaRPr lang="en-US" sz="4400" dirty="0">
              <a:solidFill>
                <a:srgbClr val="FF0000"/>
              </a:solidFill>
            </a:endParaRPr>
          </a:p>
        </p:txBody>
      </p:sp>
      <p:sp>
        <p:nvSpPr>
          <p:cNvPr id="6" name="Content Placeholder 5"/>
          <p:cNvSpPr>
            <a:spLocks noGrp="1"/>
          </p:cNvSpPr>
          <p:nvPr>
            <p:ph sz="half" idx="1"/>
          </p:nvPr>
        </p:nvSpPr>
        <p:spPr>
          <a:xfrm>
            <a:off x="304800" y="1524000"/>
            <a:ext cx="4419600" cy="5181600"/>
          </a:xfrm>
          <a:ln cap="rnd"/>
        </p:spPr>
        <p:style>
          <a:lnRef idx="2">
            <a:schemeClr val="accent2"/>
          </a:lnRef>
          <a:fillRef idx="1">
            <a:schemeClr val="lt1"/>
          </a:fillRef>
          <a:effectRef idx="0">
            <a:schemeClr val="accent2"/>
          </a:effectRef>
          <a:fontRef idx="minor">
            <a:schemeClr val="dk1"/>
          </a:fontRef>
        </p:style>
        <p:txBody>
          <a:bodyPr>
            <a:noAutofit/>
          </a:bodyPr>
          <a:lstStyle/>
          <a:p>
            <a:pPr marL="0" indent="0">
              <a:spcBef>
                <a:spcPts val="800"/>
              </a:spcBef>
              <a:buNone/>
            </a:pPr>
            <a:r>
              <a:rPr lang="en-US" b="1" dirty="0" smtClean="0">
                <a:latin typeface="Calibri"/>
                <a:cs typeface="Calibri"/>
              </a:rPr>
              <a:t>Yield</a:t>
            </a:r>
            <a:r>
              <a:rPr lang="en-US" b="1" dirty="0">
                <a:latin typeface="Calibri"/>
                <a:cs typeface="Calibri"/>
              </a:rPr>
              <a:t>, </a:t>
            </a:r>
            <a:r>
              <a:rPr lang="en-US" b="1" dirty="0" smtClean="0">
                <a:latin typeface="Calibri"/>
                <a:cs typeface="Calibri"/>
              </a:rPr>
              <a:t>Land, Farm Activities</a:t>
            </a:r>
          </a:p>
          <a:p>
            <a:pPr indent="-342900">
              <a:spcBef>
                <a:spcPts val="800"/>
              </a:spcBef>
            </a:pPr>
            <a:r>
              <a:rPr lang="en-US" sz="2200" dirty="0" smtClean="0">
                <a:latin typeface="Calibri"/>
                <a:cs typeface="Calibri"/>
              </a:rPr>
              <a:t>100</a:t>
            </a:r>
            <a:r>
              <a:rPr lang="en-US" sz="2200" dirty="0">
                <a:latin typeface="Calibri"/>
                <a:cs typeface="Calibri"/>
              </a:rPr>
              <a:t>% increased </a:t>
            </a:r>
            <a:r>
              <a:rPr lang="en-US" sz="2200" dirty="0" smtClean="0">
                <a:latin typeface="Calibri"/>
                <a:cs typeface="Calibri"/>
              </a:rPr>
              <a:t>crop yield; increased amount </a:t>
            </a:r>
            <a:r>
              <a:rPr lang="en-US" sz="2200" dirty="0">
                <a:latin typeface="Calibri"/>
                <a:cs typeface="Calibri"/>
              </a:rPr>
              <a:t>of land </a:t>
            </a:r>
            <a:r>
              <a:rPr lang="en-US" sz="2200" dirty="0" smtClean="0">
                <a:latin typeface="Calibri"/>
                <a:cs typeface="Calibri"/>
              </a:rPr>
              <a:t>in production and diversified crops </a:t>
            </a:r>
          </a:p>
          <a:p>
            <a:pPr>
              <a:spcBef>
                <a:spcPts val="800"/>
              </a:spcBef>
            </a:pPr>
            <a:r>
              <a:rPr lang="en-US" sz="2200" dirty="0" smtClean="0">
                <a:latin typeface="Calibri"/>
                <a:cs typeface="Calibri"/>
              </a:rPr>
              <a:t>66</a:t>
            </a:r>
            <a:r>
              <a:rPr lang="en-US" sz="2200" dirty="0">
                <a:latin typeface="Calibri"/>
                <a:cs typeface="Calibri"/>
              </a:rPr>
              <a:t>% bought </a:t>
            </a:r>
            <a:r>
              <a:rPr lang="en-US" sz="2200" dirty="0" smtClean="0">
                <a:latin typeface="Calibri"/>
                <a:cs typeface="Calibri"/>
              </a:rPr>
              <a:t>oxen, ox carts or both</a:t>
            </a:r>
            <a:endParaRPr lang="en-US" sz="2200" dirty="0">
              <a:latin typeface="Calibri"/>
              <a:cs typeface="Calibri"/>
            </a:endParaRPr>
          </a:p>
          <a:p>
            <a:pPr>
              <a:spcBef>
                <a:spcPts val="800"/>
              </a:spcBef>
            </a:pPr>
            <a:r>
              <a:rPr lang="en-US" sz="2200" dirty="0" smtClean="0">
                <a:latin typeface="Calibri"/>
                <a:cs typeface="Calibri"/>
              </a:rPr>
              <a:t>33</a:t>
            </a:r>
            <a:r>
              <a:rPr lang="en-US" sz="2200" dirty="0">
                <a:latin typeface="Calibri"/>
                <a:cs typeface="Calibri"/>
              </a:rPr>
              <a:t>% built new barns or other farm </a:t>
            </a:r>
            <a:r>
              <a:rPr lang="en-US" sz="2200" dirty="0" smtClean="0">
                <a:latin typeface="Calibri"/>
                <a:cs typeface="Calibri"/>
              </a:rPr>
              <a:t>buildings from </a:t>
            </a:r>
            <a:r>
              <a:rPr lang="en-US" sz="2200" dirty="0">
                <a:latin typeface="Calibri"/>
                <a:cs typeface="Calibri"/>
              </a:rPr>
              <a:t>increased earnings</a:t>
            </a:r>
          </a:p>
          <a:p>
            <a:pPr>
              <a:spcBef>
                <a:spcPts val="800"/>
              </a:spcBef>
            </a:pPr>
            <a:r>
              <a:rPr lang="en-US" sz="2200" dirty="0" smtClean="0">
                <a:latin typeface="Calibri"/>
                <a:cs typeface="Calibri"/>
              </a:rPr>
              <a:t>33</a:t>
            </a:r>
            <a:r>
              <a:rPr lang="en-US" sz="2200" dirty="0">
                <a:latin typeface="Calibri"/>
                <a:cs typeface="Calibri"/>
              </a:rPr>
              <a:t>% were planning to introduce irrigation </a:t>
            </a:r>
            <a:r>
              <a:rPr lang="en-US" sz="2200" dirty="0" smtClean="0">
                <a:latin typeface="Calibri"/>
                <a:cs typeface="Calibri"/>
              </a:rPr>
              <a:t>in order </a:t>
            </a:r>
            <a:r>
              <a:rPr lang="en-US" sz="2200" dirty="0">
                <a:latin typeface="Calibri"/>
                <a:cs typeface="Calibri"/>
              </a:rPr>
              <a:t>to increase the growing season</a:t>
            </a:r>
          </a:p>
        </p:txBody>
      </p:sp>
      <p:sp>
        <p:nvSpPr>
          <p:cNvPr id="7" name="Content Placeholder 6"/>
          <p:cNvSpPr>
            <a:spLocks noGrp="1"/>
          </p:cNvSpPr>
          <p:nvPr>
            <p:ph sz="half" idx="2"/>
          </p:nvPr>
        </p:nvSpPr>
        <p:spPr>
          <a:xfrm>
            <a:off x="4876800" y="1524000"/>
            <a:ext cx="4134522" cy="5181600"/>
          </a:xfrm>
        </p:spPr>
        <p:style>
          <a:lnRef idx="2">
            <a:schemeClr val="accent2"/>
          </a:lnRef>
          <a:fillRef idx="1">
            <a:schemeClr val="lt1"/>
          </a:fillRef>
          <a:effectRef idx="0">
            <a:schemeClr val="accent2"/>
          </a:effectRef>
          <a:fontRef idx="minor">
            <a:schemeClr val="dk1"/>
          </a:fontRef>
        </p:style>
        <p:txBody>
          <a:bodyPr>
            <a:normAutofit/>
          </a:bodyPr>
          <a:lstStyle/>
          <a:p>
            <a:pPr marL="0" indent="0">
              <a:spcBef>
                <a:spcPts val="800"/>
              </a:spcBef>
              <a:buNone/>
            </a:pPr>
            <a:r>
              <a:rPr lang="en-US" sz="3000" b="1" dirty="0" smtClean="0">
                <a:latin typeface="Calibri"/>
                <a:cs typeface="Calibri"/>
              </a:rPr>
              <a:t>Other Socio-Economic</a:t>
            </a:r>
            <a:endParaRPr lang="en-US" sz="3000" b="1" dirty="0">
              <a:latin typeface="Calibri"/>
              <a:cs typeface="Calibri"/>
            </a:endParaRPr>
          </a:p>
          <a:p>
            <a:pPr>
              <a:spcBef>
                <a:spcPts val="800"/>
              </a:spcBef>
            </a:pPr>
            <a:r>
              <a:rPr lang="en-US" sz="2200" dirty="0" smtClean="0">
                <a:latin typeface="Calibri"/>
                <a:cs typeface="Calibri"/>
              </a:rPr>
              <a:t>33</a:t>
            </a:r>
            <a:r>
              <a:rPr lang="en-US" sz="2200" dirty="0">
                <a:latin typeface="Calibri"/>
                <a:cs typeface="Calibri"/>
              </a:rPr>
              <a:t>% were able to build new brick houses</a:t>
            </a:r>
          </a:p>
          <a:p>
            <a:pPr>
              <a:spcBef>
                <a:spcPts val="800"/>
              </a:spcBef>
            </a:pPr>
            <a:r>
              <a:rPr lang="en-US" sz="2200" dirty="0" smtClean="0">
                <a:latin typeface="Calibri"/>
                <a:cs typeface="Calibri"/>
              </a:rPr>
              <a:t>50</a:t>
            </a:r>
            <a:r>
              <a:rPr lang="en-US" sz="2200" dirty="0">
                <a:latin typeface="Calibri"/>
                <a:cs typeface="Calibri"/>
              </a:rPr>
              <a:t>% increased the amount of schooling </a:t>
            </a:r>
            <a:r>
              <a:rPr lang="en-US" sz="2200" dirty="0" smtClean="0">
                <a:latin typeface="Calibri"/>
                <a:cs typeface="Calibri"/>
              </a:rPr>
              <a:t>for their </a:t>
            </a:r>
            <a:r>
              <a:rPr lang="en-US" sz="2200" dirty="0">
                <a:latin typeface="Calibri"/>
                <a:cs typeface="Calibri"/>
              </a:rPr>
              <a:t>children</a:t>
            </a:r>
          </a:p>
          <a:p>
            <a:pPr>
              <a:spcBef>
                <a:spcPts val="800"/>
              </a:spcBef>
            </a:pPr>
            <a:r>
              <a:rPr lang="en-US" sz="2200" dirty="0" smtClean="0">
                <a:latin typeface="Calibri"/>
                <a:cs typeface="Calibri"/>
              </a:rPr>
              <a:t>50</a:t>
            </a:r>
            <a:r>
              <a:rPr lang="en-US" sz="2200" dirty="0">
                <a:latin typeface="Calibri"/>
                <a:cs typeface="Calibri"/>
              </a:rPr>
              <a:t>% opened savings accounts</a:t>
            </a:r>
          </a:p>
          <a:p>
            <a:pPr>
              <a:spcBef>
                <a:spcPts val="800"/>
              </a:spcBef>
            </a:pPr>
            <a:r>
              <a:rPr lang="en-US" sz="2200" dirty="0" smtClean="0">
                <a:latin typeface="Calibri"/>
                <a:cs typeface="Calibri"/>
              </a:rPr>
              <a:t>100</a:t>
            </a:r>
            <a:r>
              <a:rPr lang="en-US" sz="2200" dirty="0">
                <a:latin typeface="Calibri"/>
                <a:cs typeface="Calibri"/>
              </a:rPr>
              <a:t>% received financial and </a:t>
            </a:r>
            <a:r>
              <a:rPr lang="en-US" sz="2200" dirty="0" smtClean="0">
                <a:latin typeface="Calibri"/>
                <a:cs typeface="Calibri"/>
              </a:rPr>
              <a:t>technical education</a:t>
            </a:r>
            <a:endParaRPr lang="en-US" sz="2200" dirty="0">
              <a:latin typeface="Calibri"/>
              <a:cs typeface="Calibri"/>
            </a:endParaRPr>
          </a:p>
          <a:p>
            <a:pPr>
              <a:spcBef>
                <a:spcPts val="800"/>
              </a:spcBef>
            </a:pPr>
            <a:r>
              <a:rPr lang="en-US" sz="2200" dirty="0" smtClean="0">
                <a:latin typeface="Calibri"/>
                <a:cs typeface="Calibri"/>
              </a:rPr>
              <a:t>100</a:t>
            </a:r>
            <a:r>
              <a:rPr lang="en-US" sz="2200" dirty="0">
                <a:latin typeface="Calibri"/>
                <a:cs typeface="Calibri"/>
              </a:rPr>
              <a:t>% expressed confidence in their </a:t>
            </a:r>
            <a:r>
              <a:rPr lang="en-US" sz="2200" dirty="0" smtClean="0">
                <a:latin typeface="Calibri"/>
                <a:cs typeface="Calibri"/>
              </a:rPr>
              <a:t>financial future </a:t>
            </a:r>
            <a:r>
              <a:rPr lang="en-US" sz="2200" dirty="0">
                <a:latin typeface="Calibri"/>
                <a:cs typeface="Calibri"/>
              </a:rPr>
              <a:t>education</a:t>
            </a:r>
          </a:p>
        </p:txBody>
      </p:sp>
    </p:spTree>
    <p:extLst>
      <p:ext uri="{BB962C8B-B14F-4D97-AF65-F5344CB8AC3E}">
        <p14:creationId xmlns:p14="http://schemas.microsoft.com/office/powerpoint/2010/main" val="27558514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sz="4400" dirty="0">
                <a:solidFill>
                  <a:srgbClr val="FF0000"/>
                </a:solidFill>
              </a:rPr>
              <a:t>MicroInsurance </a:t>
            </a:r>
            <a:r>
              <a:rPr lang="en-US" sz="4400" dirty="0" smtClean="0">
                <a:solidFill>
                  <a:srgbClr val="FF0000"/>
                </a:solidFill>
              </a:rPr>
              <a:t>Malawi </a:t>
            </a:r>
            <a:br>
              <a:rPr lang="en-US" sz="4400" dirty="0" smtClean="0">
                <a:solidFill>
                  <a:srgbClr val="FF0000"/>
                </a:solidFill>
              </a:rPr>
            </a:br>
            <a:r>
              <a:rPr lang="en-US" sz="3100" dirty="0" smtClean="0"/>
              <a:t>Impact Statement</a:t>
            </a:r>
            <a:endParaRPr lang="en-US" sz="3100" dirty="0"/>
          </a:p>
        </p:txBody>
      </p:sp>
      <p:sp>
        <p:nvSpPr>
          <p:cNvPr id="7" name="Content Placeholder 6"/>
          <p:cNvSpPr>
            <a:spLocks noGrp="1"/>
          </p:cNvSpPr>
          <p:nvPr>
            <p:ph idx="1"/>
          </p:nvPr>
        </p:nvSpPr>
        <p:spPr/>
        <p:txBody>
          <a:bodyPr>
            <a:normAutofit/>
          </a:bodyPr>
          <a:lstStyle/>
          <a:p>
            <a:pPr marL="114300" indent="0">
              <a:spcBef>
                <a:spcPts val="0"/>
              </a:spcBef>
              <a:spcAft>
                <a:spcPts val="1200"/>
              </a:spcAft>
              <a:buNone/>
            </a:pPr>
            <a:r>
              <a:rPr lang="en-US" sz="3200" dirty="0"/>
              <a:t>The last </a:t>
            </a:r>
            <a:r>
              <a:rPr lang="en-US" sz="3200" dirty="0" smtClean="0"/>
              <a:t>word comes from </a:t>
            </a:r>
            <a:r>
              <a:rPr lang="en-US" sz="3200" dirty="0"/>
              <a:t>Harry Kafakalunda, </a:t>
            </a:r>
            <a:r>
              <a:rPr lang="en-US" sz="3200" dirty="0" smtClean="0"/>
              <a:t>one of </a:t>
            </a:r>
            <a:r>
              <a:rPr lang="en-US" sz="3200" dirty="0"/>
              <a:t>the smallholder </a:t>
            </a:r>
            <a:r>
              <a:rPr lang="en-US" sz="3200" dirty="0" smtClean="0"/>
              <a:t>farmers.</a:t>
            </a:r>
          </a:p>
          <a:p>
            <a:pPr marL="114300" indent="0" algn="ctr">
              <a:lnSpc>
                <a:spcPct val="110000"/>
              </a:lnSpc>
              <a:spcBef>
                <a:spcPts val="120"/>
              </a:spcBef>
              <a:buNone/>
            </a:pPr>
            <a:r>
              <a:rPr lang="en-US" sz="3200" b="1" i="1" dirty="0" smtClean="0">
                <a:solidFill>
                  <a:srgbClr val="A23A28"/>
                </a:solidFill>
              </a:rPr>
              <a:t>The </a:t>
            </a:r>
            <a:r>
              <a:rPr lang="en-US" sz="3200" b="1" i="1" dirty="0">
                <a:solidFill>
                  <a:srgbClr val="A23A28"/>
                </a:solidFill>
              </a:rPr>
              <a:t>benefits for me are a better living </a:t>
            </a:r>
            <a:endParaRPr lang="en-US" sz="3200" b="1" i="1" dirty="0" smtClean="0">
              <a:solidFill>
                <a:srgbClr val="A23A28"/>
              </a:solidFill>
            </a:endParaRPr>
          </a:p>
          <a:p>
            <a:pPr marL="114300" indent="0" algn="ctr">
              <a:lnSpc>
                <a:spcPct val="110000"/>
              </a:lnSpc>
              <a:spcBef>
                <a:spcPts val="120"/>
              </a:spcBef>
              <a:buNone/>
            </a:pPr>
            <a:r>
              <a:rPr lang="en-US" sz="3200" b="1" i="1" dirty="0" smtClean="0">
                <a:solidFill>
                  <a:srgbClr val="A23A28"/>
                </a:solidFill>
              </a:rPr>
              <a:t>standard, better food. </a:t>
            </a:r>
            <a:r>
              <a:rPr lang="en-US" sz="3200" b="1" i="1" dirty="0">
                <a:solidFill>
                  <a:srgbClr val="A23A28"/>
                </a:solidFill>
              </a:rPr>
              <a:t>I have been able </a:t>
            </a:r>
            <a:r>
              <a:rPr lang="en-US" sz="3200" b="1" i="1" dirty="0" smtClean="0">
                <a:solidFill>
                  <a:srgbClr val="A23A28"/>
                </a:solidFill>
              </a:rPr>
              <a:t>to </a:t>
            </a:r>
          </a:p>
          <a:p>
            <a:pPr marL="114300" indent="0" algn="ctr">
              <a:lnSpc>
                <a:spcPct val="110000"/>
              </a:lnSpc>
              <a:spcBef>
                <a:spcPts val="120"/>
              </a:spcBef>
              <a:buNone/>
            </a:pPr>
            <a:r>
              <a:rPr lang="en-US" sz="3200" b="1" i="1" dirty="0" smtClean="0">
                <a:solidFill>
                  <a:srgbClr val="A23A28"/>
                </a:solidFill>
              </a:rPr>
              <a:t>build </a:t>
            </a:r>
            <a:r>
              <a:rPr lang="en-US" sz="3200" b="1" i="1" dirty="0">
                <a:solidFill>
                  <a:srgbClr val="A23A28"/>
                </a:solidFill>
              </a:rPr>
              <a:t>a </a:t>
            </a:r>
            <a:r>
              <a:rPr lang="en-US" sz="3200" b="1" i="1" dirty="0" smtClean="0">
                <a:solidFill>
                  <a:srgbClr val="A23A28"/>
                </a:solidFill>
              </a:rPr>
              <a:t>better house</a:t>
            </a:r>
            <a:r>
              <a:rPr lang="en-US" sz="3200" b="1" i="1" dirty="0">
                <a:solidFill>
                  <a:srgbClr val="A23A28"/>
                </a:solidFill>
              </a:rPr>
              <a:t>.</a:t>
            </a:r>
            <a:r>
              <a:rPr lang="en-US" sz="3200" b="1" i="1" dirty="0" smtClean="0">
                <a:solidFill>
                  <a:srgbClr val="A23A28"/>
                </a:solidFill>
              </a:rPr>
              <a:t> And </a:t>
            </a:r>
            <a:r>
              <a:rPr lang="en-US" sz="3200" b="1" i="1" dirty="0">
                <a:solidFill>
                  <a:srgbClr val="A23A28"/>
                </a:solidFill>
              </a:rPr>
              <a:t>I have </a:t>
            </a:r>
            <a:r>
              <a:rPr lang="en-US" sz="3200" b="1" i="1" dirty="0" smtClean="0">
                <a:solidFill>
                  <a:srgbClr val="A23A28"/>
                </a:solidFill>
              </a:rPr>
              <a:t>bought </a:t>
            </a:r>
          </a:p>
          <a:p>
            <a:pPr marL="114300" indent="0" algn="ctr">
              <a:lnSpc>
                <a:spcPct val="110000"/>
              </a:lnSpc>
              <a:spcBef>
                <a:spcPts val="120"/>
              </a:spcBef>
              <a:buNone/>
            </a:pPr>
            <a:r>
              <a:rPr lang="en-US" sz="3200" b="1" i="1" dirty="0" smtClean="0">
                <a:solidFill>
                  <a:srgbClr val="A23A28"/>
                </a:solidFill>
              </a:rPr>
              <a:t>an </a:t>
            </a:r>
            <a:r>
              <a:rPr lang="en-US" sz="3200" b="1" i="1" dirty="0">
                <a:solidFill>
                  <a:srgbClr val="A23A28"/>
                </a:solidFill>
              </a:rPr>
              <a:t>ox cart from </a:t>
            </a:r>
            <a:r>
              <a:rPr lang="en-US" sz="3200" b="1" i="1" dirty="0" smtClean="0">
                <a:solidFill>
                  <a:srgbClr val="A23A28"/>
                </a:solidFill>
              </a:rPr>
              <a:t>last year’s </a:t>
            </a:r>
            <a:r>
              <a:rPr lang="en-US" sz="3200" b="1" i="1" dirty="0">
                <a:solidFill>
                  <a:srgbClr val="A23A28"/>
                </a:solidFill>
              </a:rPr>
              <a:t>earnings</a:t>
            </a:r>
            <a:r>
              <a:rPr lang="en-US" sz="3200" b="1" i="1" dirty="0"/>
              <a:t>. </a:t>
            </a:r>
            <a:endParaRPr lang="en-US" sz="3200" b="1" i="1" dirty="0" smtClean="0"/>
          </a:p>
          <a:p>
            <a:pPr marL="114300" indent="0" algn="ctr">
              <a:spcBef>
                <a:spcPts val="1800"/>
              </a:spcBef>
              <a:buNone/>
            </a:pPr>
            <a:r>
              <a:rPr lang="en-US" sz="3200" b="1" i="1" dirty="0" smtClean="0">
                <a:solidFill>
                  <a:srgbClr val="A23A28"/>
                </a:solidFill>
              </a:rPr>
              <a:t>This </a:t>
            </a:r>
            <a:r>
              <a:rPr lang="en-US" sz="3200" b="1" i="1" dirty="0">
                <a:solidFill>
                  <a:srgbClr val="A23A28"/>
                </a:solidFill>
              </a:rPr>
              <a:t>would not have been possible before.</a:t>
            </a:r>
          </a:p>
        </p:txBody>
      </p:sp>
      <p:sp>
        <p:nvSpPr>
          <p:cNvPr id="5" name="Slide Number Placeholder 4"/>
          <p:cNvSpPr>
            <a:spLocks noGrp="1"/>
          </p:cNvSpPr>
          <p:nvPr>
            <p:ph type="sldNum" sz="quarter" idx="12"/>
          </p:nvPr>
        </p:nvSpPr>
        <p:spPr/>
        <p:txBody>
          <a:bodyPr/>
          <a:lstStyle/>
          <a:p>
            <a:fld id="{5B59D8B6-304E-124C-A9BA-0FC5FC481F8F}" type="slidenum">
              <a:rPr lang="en-US" smtClean="0"/>
              <a:pPr/>
              <a:t>17</a:t>
            </a:fld>
            <a:endParaRPr lang="en-US"/>
          </a:p>
        </p:txBody>
      </p:sp>
    </p:spTree>
    <p:extLst>
      <p:ext uri="{BB962C8B-B14F-4D97-AF65-F5344CB8AC3E}">
        <p14:creationId xmlns:p14="http://schemas.microsoft.com/office/powerpoint/2010/main" val="338602897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400" dirty="0" smtClean="0">
                <a:solidFill>
                  <a:srgbClr val="FF0000"/>
                </a:solidFill>
                <a:cs typeface="Calibri"/>
              </a:rPr>
              <a:t>Vietnam Agricultural Catastrophes</a:t>
            </a:r>
            <a:br>
              <a:rPr lang="en-US" sz="4400" dirty="0" smtClean="0">
                <a:solidFill>
                  <a:srgbClr val="FF0000"/>
                </a:solidFill>
                <a:cs typeface="Calibri"/>
              </a:rPr>
            </a:br>
            <a:r>
              <a:rPr lang="en-US" sz="3100" dirty="0" smtClean="0">
                <a:cs typeface="Calibri"/>
              </a:rPr>
              <a:t>Community Based MicroInsurance</a:t>
            </a:r>
            <a:endParaRPr lang="en-US" sz="3100" dirty="0">
              <a:cs typeface="Calibri"/>
            </a:endParaRPr>
          </a:p>
        </p:txBody>
      </p:sp>
      <p:sp>
        <p:nvSpPr>
          <p:cNvPr id="5" name="Text Placeholder 4"/>
          <p:cNvSpPr>
            <a:spLocks noGrp="1"/>
          </p:cNvSpPr>
          <p:nvPr>
            <p:ph sz="half" idx="1"/>
          </p:nvPr>
        </p:nvSpPr>
        <p:spPr>
          <a:xfrm>
            <a:off x="304800" y="1719070"/>
            <a:ext cx="4267200" cy="4834129"/>
          </a:xfrm>
          <a:ln w="19050" cmpd="sng">
            <a:solidFill>
              <a:schemeClr val="tx1">
                <a:lumMod val="85000"/>
                <a:lumOff val="15000"/>
              </a:schemeClr>
            </a:solidFill>
          </a:ln>
        </p:spPr>
        <p:txBody>
          <a:bodyPr>
            <a:noAutofit/>
          </a:bodyPr>
          <a:lstStyle/>
          <a:p>
            <a:pPr marL="182880" indent="-182880">
              <a:spcBef>
                <a:spcPts val="0"/>
              </a:spcBef>
              <a:spcAft>
                <a:spcPts val="1200"/>
              </a:spcAft>
            </a:pPr>
            <a:r>
              <a:rPr lang="en-US" sz="2400" dirty="0" smtClean="0">
                <a:cs typeface="Calibri"/>
              </a:rPr>
              <a:t>In Vietnam there are extreme weather events (drought and more common flooding) as well as pestilence that can attack an entire community.</a:t>
            </a:r>
            <a:endParaRPr lang="en-US" sz="2400" dirty="0">
              <a:cs typeface="Calibri"/>
            </a:endParaRPr>
          </a:p>
          <a:p>
            <a:pPr marL="182880" indent="-182880">
              <a:spcBef>
                <a:spcPts val="0"/>
              </a:spcBef>
              <a:spcAft>
                <a:spcPts val="1200"/>
              </a:spcAft>
            </a:pPr>
            <a:r>
              <a:rPr lang="en-US" sz="2400" dirty="0" smtClean="0">
                <a:cs typeface="Calibri"/>
              </a:rPr>
              <a:t>Public insurance program (Law 315) provides 100% subsidy for extreme poor; 80% for very poor; and 20% for poor.  Only the extreme and very poor tend to participate. Funds for subsidy are lacking</a:t>
            </a:r>
            <a:endParaRPr lang="en-US" sz="2400" dirty="0">
              <a:cs typeface="Calibri"/>
            </a:endParaRPr>
          </a:p>
        </p:txBody>
      </p:sp>
      <p:pic>
        <p:nvPicPr>
          <p:cNvPr id="6" name="Picture 5" descr="imag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0" y="1828800"/>
            <a:ext cx="4241102" cy="3004114"/>
          </a:xfrm>
          <a:prstGeom prst="rect">
            <a:avLst/>
          </a:prstGeom>
        </p:spPr>
      </p:pic>
      <p:sp>
        <p:nvSpPr>
          <p:cNvPr id="4" name="TextBox 3"/>
          <p:cNvSpPr txBox="1"/>
          <p:nvPr/>
        </p:nvSpPr>
        <p:spPr>
          <a:xfrm>
            <a:off x="5486400" y="5105400"/>
            <a:ext cx="2905759" cy="91440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000" dirty="0" smtClean="0">
                <a:latin typeface="Calibri"/>
                <a:cs typeface="Calibri"/>
              </a:rPr>
              <a:t>Pilot Program</a:t>
            </a:r>
          </a:p>
          <a:p>
            <a:pPr algn="ctr"/>
            <a:r>
              <a:rPr lang="en-US" sz="1600" dirty="0" err="1">
                <a:latin typeface="Calibri"/>
                <a:cs typeface="Calibri"/>
              </a:rPr>
              <a:t>Nghệ</a:t>
            </a:r>
            <a:r>
              <a:rPr lang="en-US" sz="1600" dirty="0">
                <a:latin typeface="Calibri"/>
                <a:cs typeface="Calibri"/>
              </a:rPr>
              <a:t> </a:t>
            </a:r>
            <a:r>
              <a:rPr lang="en-US" sz="1600" dirty="0" smtClean="0">
                <a:latin typeface="Calibri"/>
                <a:cs typeface="Calibri"/>
              </a:rPr>
              <a:t>An Province, Vietnam</a:t>
            </a:r>
          </a:p>
          <a:p>
            <a:pPr algn="ctr"/>
            <a:r>
              <a:rPr lang="en-US" sz="1600" dirty="0" err="1" smtClean="0">
                <a:latin typeface="Calibri"/>
                <a:cs typeface="Calibri"/>
              </a:rPr>
              <a:t>Micro.Insurance.Academy</a:t>
            </a:r>
            <a:endParaRPr lang="en-US" sz="1600" dirty="0">
              <a:latin typeface="Calibri"/>
              <a:cs typeface="Calibri"/>
            </a:endParaRPr>
          </a:p>
        </p:txBody>
      </p:sp>
    </p:spTree>
    <p:extLst>
      <p:ext uri="{BB962C8B-B14F-4D97-AF65-F5344CB8AC3E}">
        <p14:creationId xmlns:p14="http://schemas.microsoft.com/office/powerpoint/2010/main" val="34070607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smtClean="0">
                <a:solidFill>
                  <a:srgbClr val="FF0000"/>
                </a:solidFill>
              </a:rPr>
              <a:t>Vietnam Agricultural Risk Layering</a:t>
            </a:r>
            <a:r>
              <a:rPr lang="en-US" sz="3600" dirty="0" smtClean="0"/>
              <a:t/>
            </a:r>
            <a:br>
              <a:rPr lang="en-US" sz="3600" dirty="0" smtClean="0"/>
            </a:br>
            <a:r>
              <a:rPr lang="en-US" sz="3100" dirty="0" smtClean="0"/>
              <a:t>Efficient Risk Allocation</a:t>
            </a:r>
            <a:endParaRPr lang="en-US" sz="2800" dirty="0"/>
          </a:p>
        </p:txBody>
      </p:sp>
      <p:pic>
        <p:nvPicPr>
          <p:cNvPr id="4" name="Content Placeholder 3" descr="Screen shot 2012-03-06 at 2.27.05 PM.png"/>
          <p:cNvPicPr>
            <a:picLocks noGrp="1" noChangeAspect="1"/>
          </p:cNvPicPr>
          <p:nvPr>
            <p:ph idx="1"/>
          </p:nvPr>
        </p:nvPicPr>
        <p:blipFill>
          <a:blip r:embed="rId3">
            <a:extLst>
              <a:ext uri="{28A0092B-C50C-407E-A947-70E740481C1C}">
                <a14:useLocalDpi xmlns:a14="http://schemas.microsoft.com/office/drawing/2010/main" val="0"/>
              </a:ext>
            </a:extLst>
          </a:blip>
          <a:srcRect l="606" r="606"/>
          <a:stretch>
            <a:fillRect/>
          </a:stretch>
        </p:blipFill>
        <p:spPr>
          <a:xfrm>
            <a:off x="304800" y="1447800"/>
            <a:ext cx="8610600" cy="4495800"/>
          </a:xfrm>
          <a:solidFill>
            <a:schemeClr val="accent3">
              <a:alpha val="25000"/>
            </a:schemeClr>
          </a:solidFill>
        </p:spPr>
      </p:pic>
      <p:sp>
        <p:nvSpPr>
          <p:cNvPr id="9" name="Date Placeholder 3"/>
          <p:cNvSpPr>
            <a:spLocks noGrp="1"/>
          </p:cNvSpPr>
          <p:nvPr>
            <p:ph type="dt" sz="half" idx="10"/>
          </p:nvPr>
        </p:nvSpPr>
        <p:spPr>
          <a:xfrm>
            <a:off x="457200" y="6356350"/>
            <a:ext cx="4114800" cy="365125"/>
          </a:xfrm>
        </p:spPr>
        <p:txBody>
          <a:bodyPr/>
          <a:lstStyle/>
          <a:p>
            <a:pPr>
              <a:defRPr/>
            </a:pPr>
            <a:r>
              <a:rPr lang="en-US" dirty="0" smtClean="0"/>
              <a:t>Kim B. Staking</a:t>
            </a:r>
          </a:p>
          <a:p>
            <a:pPr>
              <a:defRPr/>
            </a:pPr>
            <a:r>
              <a:rPr lang="en-US" dirty="0"/>
              <a:t>Sustainable MicroInsurance  |  Subsidizing Risk</a:t>
            </a:r>
          </a:p>
          <a:p>
            <a:pPr>
              <a:defRPr/>
            </a:pPr>
            <a:r>
              <a:rPr lang="en-US" dirty="0" err="1" smtClean="0"/>
              <a:t>Nghệ</a:t>
            </a:r>
            <a:r>
              <a:rPr lang="en-US" dirty="0" smtClean="0"/>
              <a:t> An, Vietnam</a:t>
            </a:r>
          </a:p>
          <a:p>
            <a:pPr>
              <a:defRPr/>
            </a:pPr>
            <a:endParaRPr lang="en-US" dirty="0" smtClean="0"/>
          </a:p>
        </p:txBody>
      </p:sp>
      <p:sp>
        <p:nvSpPr>
          <p:cNvPr id="11" name="Slide Number Placeholder 5"/>
          <p:cNvSpPr>
            <a:spLocks noGrp="1"/>
          </p:cNvSpPr>
          <p:nvPr>
            <p:ph type="sldNum" sz="quarter" idx="12"/>
          </p:nvPr>
        </p:nvSpPr>
        <p:spPr/>
        <p:txBody>
          <a:bodyPr/>
          <a:lstStyle/>
          <a:p>
            <a:pPr>
              <a:defRPr/>
            </a:pPr>
            <a:fld id="{862135E2-735A-4A5E-AA25-E69E7BB64986}" type="slidenum">
              <a:rPr lang="en-US" smtClean="0"/>
              <a:pPr>
                <a:defRPr/>
              </a:pPr>
              <a:t>19</a:t>
            </a:fld>
            <a:endParaRPr lang="en-US" smtClean="0"/>
          </a:p>
          <a:p>
            <a:pPr>
              <a:defRPr/>
            </a:pPr>
            <a:endParaRPr lang="en-US" smtClean="0"/>
          </a:p>
          <a:p>
            <a:pPr>
              <a:defRPr/>
            </a:pPr>
            <a:endParaRPr lang="en-US"/>
          </a:p>
        </p:txBody>
      </p:sp>
      <p:sp>
        <p:nvSpPr>
          <p:cNvPr id="5" name="TextBox 4"/>
          <p:cNvSpPr txBox="1"/>
          <p:nvPr/>
        </p:nvSpPr>
        <p:spPr>
          <a:xfrm>
            <a:off x="7239000" y="5638800"/>
            <a:ext cx="1676400" cy="247504"/>
          </a:xfrm>
          <a:prstGeom prst="rect">
            <a:avLst/>
          </a:prstGeom>
          <a:noFill/>
        </p:spPr>
        <p:txBody>
          <a:bodyPr wrap="square" rtlCol="0">
            <a:spAutoFit/>
          </a:bodyPr>
          <a:lstStyle/>
          <a:p>
            <a:pPr>
              <a:lnSpc>
                <a:spcPct val="90000"/>
              </a:lnSpc>
            </a:pPr>
            <a:r>
              <a:rPr lang="en-US" sz="1100" dirty="0" smtClean="0">
                <a:latin typeface="Calibri"/>
                <a:cs typeface="Calibri"/>
              </a:rPr>
              <a:t>Source: </a:t>
            </a:r>
            <a:r>
              <a:rPr lang="en-US" sz="1100" dirty="0">
                <a:latin typeface="Calibri"/>
                <a:cs typeface="Calibri"/>
              </a:rPr>
              <a:t>World </a:t>
            </a:r>
            <a:r>
              <a:rPr lang="en-US" sz="1100" dirty="0" smtClean="0">
                <a:latin typeface="Calibri"/>
                <a:cs typeface="Calibri"/>
              </a:rPr>
              <a:t>Bank</a:t>
            </a:r>
            <a:endParaRPr lang="en-US" sz="1200" dirty="0">
              <a:latin typeface="Calibri"/>
              <a:cs typeface="Calibri"/>
            </a:endParaRPr>
          </a:p>
        </p:txBody>
      </p:sp>
    </p:spTree>
    <p:extLst>
      <p:ext uri="{BB962C8B-B14F-4D97-AF65-F5344CB8AC3E}">
        <p14:creationId xmlns:p14="http://schemas.microsoft.com/office/powerpoint/2010/main" val="40360282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a:xfrm>
            <a:off x="8305800" y="242234"/>
            <a:ext cx="554038" cy="365125"/>
          </a:xfrm>
        </p:spPr>
        <p:txBody>
          <a:bodyPr/>
          <a:lstStyle/>
          <a:p>
            <a:fld id="{C9953BCE-3855-AB4E-BA15-6EE4884CC686}" type="slidenum">
              <a:rPr lang="en-US" smtClean="0">
                <a:latin typeface="Calibri"/>
                <a:cs typeface="Calibri"/>
              </a:rPr>
              <a:pPr/>
              <a:t>2</a:t>
            </a:fld>
            <a:endParaRPr lang="en-US" dirty="0">
              <a:latin typeface="Calibri"/>
              <a:cs typeface="Calibri"/>
            </a:endParaRPr>
          </a:p>
        </p:txBody>
      </p:sp>
      <p:sp>
        <p:nvSpPr>
          <p:cNvPr id="7" name="Title 6"/>
          <p:cNvSpPr>
            <a:spLocks noGrp="1"/>
          </p:cNvSpPr>
          <p:nvPr>
            <p:ph type="title"/>
          </p:nvPr>
        </p:nvSpPr>
        <p:spPr>
          <a:xfrm>
            <a:off x="762000" y="914400"/>
            <a:ext cx="7772400" cy="1362075"/>
          </a:xfrm>
        </p:spPr>
        <p:txBody>
          <a:bodyPr>
            <a:normAutofit/>
          </a:bodyPr>
          <a:lstStyle/>
          <a:p>
            <a:r>
              <a:rPr lang="en-US" cap="none" dirty="0" smtClean="0"/>
              <a:t>MicroInsurance Origins</a:t>
            </a:r>
            <a:br>
              <a:rPr lang="en-US" cap="none" dirty="0" smtClean="0"/>
            </a:br>
            <a:endParaRPr lang="en-US" dirty="0">
              <a:cs typeface="Calibri"/>
            </a:endParaRPr>
          </a:p>
        </p:txBody>
      </p:sp>
      <p:sp>
        <p:nvSpPr>
          <p:cNvPr id="8" name="Text Placeholder 7"/>
          <p:cNvSpPr>
            <a:spLocks noGrp="1"/>
          </p:cNvSpPr>
          <p:nvPr>
            <p:ph type="body" idx="1"/>
          </p:nvPr>
        </p:nvSpPr>
        <p:spPr/>
        <p:txBody>
          <a:bodyPr>
            <a:noAutofit/>
          </a:bodyPr>
          <a:lstStyle/>
          <a:p>
            <a:r>
              <a:rPr lang="en-US" sz="1600" dirty="0" smtClean="0">
                <a:cs typeface="Calibri"/>
              </a:rPr>
              <a:t>Section 1:</a:t>
            </a:r>
          </a:p>
        </p:txBody>
      </p:sp>
      <p:sp>
        <p:nvSpPr>
          <p:cNvPr id="3" name="TextBox 2"/>
          <p:cNvSpPr txBox="1"/>
          <p:nvPr/>
        </p:nvSpPr>
        <p:spPr>
          <a:xfrm>
            <a:off x="304800" y="2971800"/>
            <a:ext cx="8534400" cy="1261884"/>
          </a:xfrm>
          <a:prstGeom prst="rect">
            <a:avLst/>
          </a:prstGeom>
          <a:noFill/>
        </p:spPr>
        <p:txBody>
          <a:bodyPr wrap="square" rtlCol="0">
            <a:spAutoFit/>
          </a:bodyPr>
          <a:lstStyle/>
          <a:p>
            <a:pPr algn="ctr"/>
            <a:r>
              <a:rPr lang="en-US" sz="4000" dirty="0" smtClean="0">
                <a:solidFill>
                  <a:srgbClr val="CF543F"/>
                </a:solidFill>
                <a:latin typeface="Calibri"/>
                <a:cs typeface="Calibri"/>
              </a:rPr>
              <a:t>MicroFinance Setting</a:t>
            </a:r>
          </a:p>
          <a:p>
            <a:pPr algn="ctr"/>
            <a:r>
              <a:rPr lang="en-US" sz="3600" dirty="0" smtClean="0">
                <a:solidFill>
                  <a:srgbClr val="CF543F"/>
                </a:solidFill>
                <a:latin typeface="Calibri"/>
                <a:cs typeface="Calibri"/>
              </a:rPr>
              <a:t>Failings   |   Solutions   |   Examples</a:t>
            </a:r>
          </a:p>
        </p:txBody>
      </p:sp>
    </p:spTree>
    <p:extLst>
      <p:ext uri="{BB962C8B-B14F-4D97-AF65-F5344CB8AC3E}">
        <p14:creationId xmlns:p14="http://schemas.microsoft.com/office/powerpoint/2010/main" val="27943351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458200" cy="1219200"/>
          </a:xfrm>
          <a:ln>
            <a:noFill/>
          </a:ln>
          <a:effectLst/>
        </p:spPr>
        <p:txBody>
          <a:bodyPr>
            <a:normAutofit/>
          </a:bodyPr>
          <a:lstStyle/>
          <a:p>
            <a:r>
              <a:rPr lang="en-US" sz="4000" dirty="0" smtClean="0">
                <a:solidFill>
                  <a:srgbClr val="FF0000"/>
                </a:solidFill>
                <a:cs typeface="Calibri"/>
              </a:rPr>
              <a:t>Reducing Premium Cost</a:t>
            </a:r>
            <a:br>
              <a:rPr lang="en-US" sz="4000" dirty="0" smtClean="0">
                <a:solidFill>
                  <a:srgbClr val="FF0000"/>
                </a:solidFill>
                <a:cs typeface="Calibri"/>
              </a:rPr>
            </a:br>
            <a:r>
              <a:rPr lang="en-US" sz="2800" dirty="0" smtClean="0">
                <a:cs typeface="Calibri"/>
              </a:rPr>
              <a:t>Impact of Policy Structure</a:t>
            </a:r>
            <a:endParaRPr lang="en-US" sz="3600" dirty="0">
              <a:cs typeface="Calibri"/>
            </a:endParaRPr>
          </a:p>
        </p:txBody>
      </p:sp>
      <p:sp>
        <p:nvSpPr>
          <p:cNvPr id="3" name="Text Placeholder 2"/>
          <p:cNvSpPr>
            <a:spLocks noGrp="1"/>
          </p:cNvSpPr>
          <p:nvPr>
            <p:ph type="body" idx="1"/>
          </p:nvPr>
        </p:nvSpPr>
        <p:spPr>
          <a:xfrm>
            <a:off x="312816" y="1524000"/>
            <a:ext cx="4032807" cy="838200"/>
          </a:xfrm>
          <a:solidFill>
            <a:schemeClr val="accent3">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anchor="ctr"/>
          <a:lstStyle/>
          <a:p>
            <a:r>
              <a:rPr lang="en-US" spc="300" dirty="0">
                <a:solidFill>
                  <a:schemeClr val="tx1"/>
                </a:solidFill>
                <a:latin typeface="Calibri"/>
                <a:cs typeface="Calibri"/>
              </a:rPr>
              <a:t>Risk Transfer </a:t>
            </a:r>
            <a:r>
              <a:rPr lang="en-US" spc="300" dirty="0" smtClean="0">
                <a:solidFill>
                  <a:schemeClr val="tx1"/>
                </a:solidFill>
                <a:latin typeface="Calibri"/>
                <a:cs typeface="Calibri"/>
              </a:rPr>
              <a:t>Decision</a:t>
            </a:r>
            <a:endParaRPr lang="en-US" spc="300" dirty="0">
              <a:solidFill>
                <a:schemeClr val="tx1"/>
              </a:solidFill>
              <a:latin typeface="Calibri"/>
              <a:cs typeface="Calibri"/>
            </a:endParaRPr>
          </a:p>
        </p:txBody>
      </p:sp>
      <p:sp>
        <p:nvSpPr>
          <p:cNvPr id="13" name="Content Placeholder 12"/>
          <p:cNvSpPr>
            <a:spLocks noGrp="1"/>
          </p:cNvSpPr>
          <p:nvPr>
            <p:ph sz="half" idx="2"/>
          </p:nvPr>
        </p:nvSpPr>
        <p:spPr>
          <a:xfrm>
            <a:off x="4800600" y="2438400"/>
            <a:ext cx="4038600" cy="3657600"/>
          </a:xfrm>
          <a:solidFill>
            <a:schemeClr val="accent2">
              <a:lumMod val="40000"/>
              <a:lumOff val="60000"/>
            </a:schemeClr>
          </a:solidFill>
          <a:ln w="25400">
            <a:solidFill>
              <a:srgbClr val="CC3300"/>
            </a:solidFill>
          </a:ln>
        </p:spPr>
        <p:style>
          <a:lnRef idx="1">
            <a:schemeClr val="accent2"/>
          </a:lnRef>
          <a:fillRef idx="3">
            <a:schemeClr val="accent2"/>
          </a:fillRef>
          <a:effectRef idx="2">
            <a:schemeClr val="accent2"/>
          </a:effectRef>
          <a:fontRef idx="minor">
            <a:schemeClr val="lt1"/>
          </a:fontRef>
        </p:style>
        <p:txBody>
          <a:bodyPr>
            <a:normAutofit/>
          </a:bodyPr>
          <a:lstStyle/>
          <a:p>
            <a:r>
              <a:rPr lang="en-US" dirty="0" smtClean="0">
                <a:solidFill>
                  <a:schemeClr val="accent3">
                    <a:lumMod val="50000"/>
                  </a:schemeClr>
                </a:solidFill>
                <a:latin typeface="Calibri"/>
                <a:cs typeface="Calibri"/>
              </a:rPr>
              <a:t>Use deductible to avoid loading costs on small losses that are easily absorbed</a:t>
            </a:r>
          </a:p>
          <a:p>
            <a:pPr lvl="1"/>
            <a:r>
              <a:rPr lang="en-US" sz="2400" dirty="0" smtClean="0">
                <a:solidFill>
                  <a:schemeClr val="accent3">
                    <a:lumMod val="50000"/>
                  </a:schemeClr>
                </a:solidFill>
                <a:latin typeface="Calibri"/>
                <a:cs typeface="Calibri"/>
              </a:rPr>
              <a:t>Higher deductible and maximum coverage result in lower premium</a:t>
            </a:r>
          </a:p>
          <a:p>
            <a:pPr lvl="1"/>
            <a:r>
              <a:rPr lang="en-US" sz="2400" dirty="0" smtClean="0">
                <a:solidFill>
                  <a:schemeClr val="accent3">
                    <a:lumMod val="50000"/>
                  </a:schemeClr>
                </a:solidFill>
                <a:latin typeface="Calibri"/>
                <a:cs typeface="Calibri"/>
              </a:rPr>
              <a:t>Some risks can easily be shared within community</a:t>
            </a:r>
          </a:p>
        </p:txBody>
      </p:sp>
      <p:sp>
        <p:nvSpPr>
          <p:cNvPr id="12" name="Text Placeholder 11"/>
          <p:cNvSpPr>
            <a:spLocks noGrp="1"/>
          </p:cNvSpPr>
          <p:nvPr>
            <p:ph type="body" sz="quarter" idx="3"/>
          </p:nvPr>
        </p:nvSpPr>
        <p:spPr>
          <a:xfrm>
            <a:off x="4796790" y="1524000"/>
            <a:ext cx="4042409" cy="838200"/>
          </a:xfrm>
          <a:solidFill>
            <a:srgbClr val="D3CE98"/>
          </a:solidFill>
        </p:spPr>
        <p:style>
          <a:lnRef idx="2">
            <a:schemeClr val="accent3">
              <a:shade val="50000"/>
            </a:schemeClr>
          </a:lnRef>
          <a:fillRef idx="1">
            <a:schemeClr val="accent3"/>
          </a:fillRef>
          <a:effectRef idx="0">
            <a:schemeClr val="accent3"/>
          </a:effectRef>
          <a:fontRef idx="minor">
            <a:schemeClr val="lt1"/>
          </a:fontRef>
        </p:style>
        <p:txBody>
          <a:bodyPr anchor="ctr"/>
          <a:lstStyle/>
          <a:p>
            <a:r>
              <a:rPr lang="en-US" spc="300" dirty="0">
                <a:solidFill>
                  <a:schemeClr val="tx1"/>
                </a:solidFill>
                <a:latin typeface="Calibri"/>
                <a:cs typeface="Calibri"/>
              </a:rPr>
              <a:t>Policy </a:t>
            </a:r>
            <a:r>
              <a:rPr lang="en-US" spc="300" dirty="0" smtClean="0">
                <a:solidFill>
                  <a:schemeClr val="tx1"/>
                </a:solidFill>
                <a:latin typeface="Calibri"/>
                <a:cs typeface="Calibri"/>
              </a:rPr>
              <a:t>Structure</a:t>
            </a:r>
            <a:endParaRPr lang="en-US" spc="300" dirty="0">
              <a:solidFill>
                <a:schemeClr val="tx1"/>
              </a:solidFill>
              <a:latin typeface="Calibri"/>
              <a:cs typeface="Calibri"/>
            </a:endParaRPr>
          </a:p>
        </p:txBody>
      </p:sp>
      <p:graphicFrame>
        <p:nvGraphicFramePr>
          <p:cNvPr id="9" name="Table 8"/>
          <p:cNvGraphicFramePr>
            <a:graphicFrameLocks noGrp="1"/>
          </p:cNvGraphicFramePr>
          <p:nvPr>
            <p:extLst>
              <p:ext uri="{D42A27DB-BD31-4B8C-83A1-F6EECF244321}">
                <p14:modId xmlns:p14="http://schemas.microsoft.com/office/powerpoint/2010/main" val="2795379718"/>
              </p:ext>
            </p:extLst>
          </p:nvPr>
        </p:nvGraphicFramePr>
        <p:xfrm>
          <a:off x="304800" y="2438400"/>
          <a:ext cx="4032807" cy="3629860"/>
        </p:xfrm>
        <a:graphic>
          <a:graphicData uri="http://schemas.openxmlformats.org/drawingml/2006/table">
            <a:tbl>
              <a:tblPr firstRow="1" firstCol="1" bandRow="1">
                <a:tableStyleId>{21E4AEA4-8DFA-4A89-87EB-49C32662AFE0}</a:tableStyleId>
              </a:tblPr>
              <a:tblGrid>
                <a:gridCol w="734351"/>
                <a:gridCol w="478957"/>
                <a:gridCol w="1247974"/>
                <a:gridCol w="1571525"/>
              </a:tblGrid>
              <a:tr h="709552">
                <a:tc>
                  <a:txBody>
                    <a:bodyPr/>
                    <a:lstStyle/>
                    <a:p>
                      <a:endParaRPr lang="en-US" dirty="0">
                        <a:latin typeface="Calibri"/>
                        <a:cs typeface="Calibri"/>
                      </a:endParaRPr>
                    </a:p>
                  </a:txBody>
                  <a:tcPr>
                    <a:lnL w="38100" cap="flat" cmpd="sng" algn="ctr">
                      <a:solidFill>
                        <a:srgbClr val="921F07"/>
                      </a:solidFill>
                      <a:prstDash val="solid"/>
                      <a:round/>
                      <a:headEnd type="none" w="med" len="med"/>
                      <a:tailEnd type="none" w="med" len="med"/>
                    </a:lnL>
                    <a:lnR w="38100" cap="flat" cmpd="sng" algn="ctr">
                      <a:solidFill>
                        <a:srgbClr val="921F07"/>
                      </a:solidFill>
                      <a:prstDash val="solid"/>
                      <a:round/>
                      <a:headEnd type="none" w="med" len="med"/>
                      <a:tailEnd type="none" w="med" len="med"/>
                    </a:lnR>
                    <a:lnT w="38100" cap="flat" cmpd="sng" algn="ctr">
                      <a:solidFill>
                        <a:srgbClr val="921F07"/>
                      </a:solidFill>
                      <a:prstDash val="solid"/>
                      <a:round/>
                      <a:headEnd type="none" w="med" len="med"/>
                      <a:tailEnd type="none" w="med" len="med"/>
                    </a:lnT>
                    <a:lnB w="38100" cap="flat" cmpd="sng" algn="ctr">
                      <a:solidFill>
                        <a:srgbClr val="921F07"/>
                      </a:solidFill>
                      <a:prstDash val="solid"/>
                      <a:round/>
                      <a:headEnd type="none" w="med" len="med"/>
                      <a:tailEnd type="none" w="med" len="med"/>
                    </a:lnB>
                    <a:solidFill>
                      <a:srgbClr val="ECBBB2"/>
                    </a:solidFill>
                  </a:tcPr>
                </a:tc>
                <a:tc gridSpan="3">
                  <a:txBody>
                    <a:bodyPr/>
                    <a:lstStyle/>
                    <a:p>
                      <a:pPr algn="ctr"/>
                      <a:r>
                        <a:rPr lang="en-US" sz="2800" b="0" kern="1200" spc="300" dirty="0" smtClean="0">
                          <a:solidFill>
                            <a:srgbClr val="5C5928"/>
                          </a:solidFill>
                          <a:effectLst>
                            <a:outerShdw blurRad="63500" dir="2700000" algn="tl" rotWithShape="0">
                              <a:schemeClr val="tx1">
                                <a:alpha val="40000"/>
                              </a:schemeClr>
                            </a:outerShdw>
                          </a:effectLst>
                          <a:latin typeface="Calibri"/>
                          <a:ea typeface="+mn-ea"/>
                          <a:cs typeface="Calibri"/>
                        </a:rPr>
                        <a:t>Severity</a:t>
                      </a:r>
                      <a:endParaRPr lang="en-US" sz="2800" b="0" kern="1200" spc="300" dirty="0">
                        <a:solidFill>
                          <a:srgbClr val="5C5928"/>
                        </a:solidFill>
                        <a:effectLst>
                          <a:outerShdw blurRad="63500" dir="2700000" algn="tl" rotWithShape="0">
                            <a:schemeClr val="tx1">
                              <a:alpha val="40000"/>
                            </a:schemeClr>
                          </a:outerShdw>
                        </a:effectLst>
                        <a:latin typeface="Calibri"/>
                        <a:ea typeface="+mn-ea"/>
                        <a:cs typeface="Calibri"/>
                      </a:endParaRPr>
                    </a:p>
                  </a:txBody>
                  <a:tcPr anchor="ctr">
                    <a:lnL w="38100" cap="flat" cmpd="sng" algn="ctr">
                      <a:solidFill>
                        <a:srgbClr val="921F07"/>
                      </a:solidFill>
                      <a:prstDash val="solid"/>
                      <a:round/>
                      <a:headEnd type="none" w="med" len="med"/>
                      <a:tailEnd type="none" w="med" len="med"/>
                    </a:lnL>
                    <a:lnR w="38100" cap="flat" cmpd="sng" algn="ctr">
                      <a:solidFill>
                        <a:srgbClr val="921F07"/>
                      </a:solidFill>
                      <a:prstDash val="solid"/>
                      <a:round/>
                      <a:headEnd type="none" w="med" len="med"/>
                      <a:tailEnd type="none" w="med" len="med"/>
                    </a:lnR>
                    <a:lnT w="38100" cap="flat" cmpd="sng" algn="ctr">
                      <a:solidFill>
                        <a:srgbClr val="921F07"/>
                      </a:solidFill>
                      <a:prstDash val="solid"/>
                      <a:round/>
                      <a:headEnd type="none" w="med" len="med"/>
                      <a:tailEnd type="none" w="med" len="med"/>
                    </a:lnT>
                    <a:lnB w="38100" cap="flat" cmpd="sng" algn="ctr">
                      <a:solidFill>
                        <a:srgbClr val="921F07"/>
                      </a:solidFill>
                      <a:prstDash val="solid"/>
                      <a:round/>
                      <a:headEnd type="none" w="med" len="med"/>
                      <a:tailEnd type="none" w="med" len="med"/>
                    </a:lnB>
                    <a:solidFill>
                      <a:srgbClr val="ECBBB2"/>
                    </a:solidFill>
                  </a:tcPr>
                </a:tc>
                <a:tc hMerge="1">
                  <a:txBody>
                    <a:bodyPr/>
                    <a:lstStyle/>
                    <a:p>
                      <a:endParaRPr lang="en-US" dirty="0"/>
                    </a:p>
                  </a:txBody>
                  <a:tcPr/>
                </a:tc>
                <a:tc hMerge="1">
                  <a:txBody>
                    <a:bodyPr/>
                    <a:lstStyle/>
                    <a:p>
                      <a:endParaRPr lang="en-US" dirty="0"/>
                    </a:p>
                  </a:txBody>
                  <a:tcPr/>
                </a:tc>
              </a:tr>
              <a:tr h="540718">
                <a:tc rowSpan="3">
                  <a:txBody>
                    <a:bodyPr/>
                    <a:lstStyle/>
                    <a:p>
                      <a:r>
                        <a:rPr lang="en-US" sz="2800" b="0" spc="300" dirty="0" smtClean="0">
                          <a:solidFill>
                            <a:srgbClr val="5C5928"/>
                          </a:solidFill>
                          <a:latin typeface="Calibri"/>
                          <a:cs typeface="Calibri"/>
                        </a:rPr>
                        <a:t>Frequency</a:t>
                      </a:r>
                      <a:endParaRPr lang="en-US" sz="2800" b="0" spc="300" dirty="0">
                        <a:solidFill>
                          <a:srgbClr val="5C5928"/>
                        </a:solidFill>
                        <a:latin typeface="Calibri"/>
                        <a:cs typeface="Calibri"/>
                      </a:endParaRPr>
                    </a:p>
                  </a:txBody>
                  <a:tcPr vert="vert270" anchor="ctr" anchorCtr="1">
                    <a:lnL w="38100" cap="flat" cmpd="sng" algn="ctr">
                      <a:solidFill>
                        <a:srgbClr val="921F07"/>
                      </a:solidFill>
                      <a:prstDash val="solid"/>
                      <a:round/>
                      <a:headEnd type="none" w="med" len="med"/>
                      <a:tailEnd type="none" w="med" len="med"/>
                    </a:lnL>
                    <a:lnR w="38100" cap="flat" cmpd="sng" algn="ctr">
                      <a:solidFill>
                        <a:srgbClr val="921F07"/>
                      </a:solidFill>
                      <a:prstDash val="solid"/>
                      <a:round/>
                      <a:headEnd type="none" w="med" len="med"/>
                      <a:tailEnd type="none" w="med" len="med"/>
                    </a:lnR>
                    <a:lnT w="38100" cap="flat" cmpd="sng" algn="ctr">
                      <a:solidFill>
                        <a:srgbClr val="921F07"/>
                      </a:solidFill>
                      <a:prstDash val="solid"/>
                      <a:round/>
                      <a:headEnd type="none" w="med" len="med"/>
                      <a:tailEnd type="none" w="med" len="med"/>
                    </a:lnT>
                    <a:lnB w="38100" cap="flat" cmpd="sng" algn="ctr">
                      <a:solidFill>
                        <a:srgbClr val="921F07"/>
                      </a:solidFill>
                      <a:prstDash val="solid"/>
                      <a:round/>
                      <a:headEnd type="none" w="med" len="med"/>
                      <a:tailEnd type="none" w="med" len="med"/>
                    </a:lnB>
                    <a:solidFill>
                      <a:srgbClr val="ECBBB2"/>
                    </a:solidFill>
                  </a:tcPr>
                </a:tc>
                <a:tc>
                  <a:txBody>
                    <a:bodyPr/>
                    <a:lstStyle/>
                    <a:p>
                      <a:pPr algn="ctr"/>
                      <a:endParaRPr lang="en-US" dirty="0">
                        <a:latin typeface="Calibri"/>
                        <a:cs typeface="Calibri"/>
                      </a:endParaRPr>
                    </a:p>
                  </a:txBody>
                  <a:tcPr>
                    <a:lnL w="38100" cap="flat" cmpd="sng" algn="ctr">
                      <a:solidFill>
                        <a:srgbClr val="921F07"/>
                      </a:solidFill>
                      <a:prstDash val="solid"/>
                      <a:round/>
                      <a:headEnd type="none" w="med" len="med"/>
                      <a:tailEnd type="none" w="med" len="med"/>
                    </a:lnL>
                    <a:lnR w="19050" cap="flat" cmpd="sng" algn="ctr">
                      <a:solidFill>
                        <a:srgbClr val="921F07"/>
                      </a:solidFill>
                      <a:prstDash val="solid"/>
                      <a:round/>
                      <a:headEnd type="none" w="med" len="med"/>
                      <a:tailEnd type="none" w="med" len="med"/>
                    </a:lnR>
                    <a:lnT w="38100" cap="flat" cmpd="sng" algn="ctr">
                      <a:solidFill>
                        <a:srgbClr val="921F07"/>
                      </a:solidFill>
                      <a:prstDash val="solid"/>
                      <a:round/>
                      <a:headEnd type="none" w="med" len="med"/>
                      <a:tailEnd type="none" w="med" len="med"/>
                    </a:lnT>
                    <a:lnB w="19050" cap="flat" cmpd="sng" algn="ctr">
                      <a:solidFill>
                        <a:srgbClr val="921F07"/>
                      </a:solidFill>
                      <a:prstDash val="solid"/>
                      <a:round/>
                      <a:headEnd type="none" w="med" len="med"/>
                      <a:tailEnd type="none" w="med" len="med"/>
                    </a:lnB>
                    <a:solidFill>
                      <a:schemeClr val="accent4">
                        <a:lumMod val="60000"/>
                        <a:lumOff val="40000"/>
                      </a:schemeClr>
                    </a:solidFill>
                  </a:tcPr>
                </a:tc>
                <a:tc>
                  <a:txBody>
                    <a:bodyPr/>
                    <a:lstStyle/>
                    <a:p>
                      <a:pPr algn="ctr"/>
                      <a:r>
                        <a:rPr lang="en-US" dirty="0" smtClean="0">
                          <a:latin typeface="Calibri"/>
                          <a:cs typeface="Calibri"/>
                        </a:rPr>
                        <a:t>Low</a:t>
                      </a:r>
                      <a:endParaRPr lang="en-US" dirty="0">
                        <a:latin typeface="Calibri"/>
                        <a:cs typeface="Calibri"/>
                      </a:endParaRPr>
                    </a:p>
                  </a:txBody>
                  <a:tcPr anchor="ctr">
                    <a:lnL w="19050" cap="flat" cmpd="sng" algn="ctr">
                      <a:solidFill>
                        <a:srgbClr val="921F07"/>
                      </a:solidFill>
                      <a:prstDash val="solid"/>
                      <a:round/>
                      <a:headEnd type="none" w="med" len="med"/>
                      <a:tailEnd type="none" w="med" len="med"/>
                    </a:lnL>
                    <a:lnR w="19050" cap="flat" cmpd="sng" algn="ctr">
                      <a:solidFill>
                        <a:srgbClr val="921F07"/>
                      </a:solidFill>
                      <a:prstDash val="solid"/>
                      <a:round/>
                      <a:headEnd type="none" w="med" len="med"/>
                      <a:tailEnd type="none" w="med" len="med"/>
                    </a:lnR>
                    <a:lnT w="38100" cap="flat" cmpd="sng" algn="ctr">
                      <a:solidFill>
                        <a:srgbClr val="921F07"/>
                      </a:solidFill>
                      <a:prstDash val="solid"/>
                      <a:round/>
                      <a:headEnd type="none" w="med" len="med"/>
                      <a:tailEnd type="none" w="med" len="med"/>
                    </a:lnT>
                    <a:lnB w="19050" cap="flat" cmpd="sng" algn="ctr">
                      <a:solidFill>
                        <a:srgbClr val="921F07"/>
                      </a:solidFill>
                      <a:prstDash val="solid"/>
                      <a:round/>
                      <a:headEnd type="none" w="med" len="med"/>
                      <a:tailEnd type="none" w="med" len="med"/>
                    </a:lnB>
                    <a:solidFill>
                      <a:schemeClr val="accent4">
                        <a:lumMod val="60000"/>
                        <a:lumOff val="40000"/>
                      </a:schemeClr>
                    </a:solidFill>
                  </a:tcPr>
                </a:tc>
                <a:tc>
                  <a:txBody>
                    <a:bodyPr/>
                    <a:lstStyle/>
                    <a:p>
                      <a:pPr algn="ctr"/>
                      <a:r>
                        <a:rPr lang="en-US" dirty="0" smtClean="0">
                          <a:latin typeface="Calibri"/>
                          <a:cs typeface="Calibri"/>
                        </a:rPr>
                        <a:t>High</a:t>
                      </a:r>
                      <a:endParaRPr lang="en-US" dirty="0">
                        <a:latin typeface="Calibri"/>
                        <a:cs typeface="Calibri"/>
                      </a:endParaRPr>
                    </a:p>
                  </a:txBody>
                  <a:tcPr anchor="ctr">
                    <a:lnL w="19050" cap="flat" cmpd="sng" algn="ctr">
                      <a:solidFill>
                        <a:srgbClr val="921F07"/>
                      </a:solidFill>
                      <a:prstDash val="solid"/>
                      <a:round/>
                      <a:headEnd type="none" w="med" len="med"/>
                      <a:tailEnd type="none" w="med" len="med"/>
                    </a:lnL>
                    <a:lnR w="38100" cap="flat" cmpd="sng" algn="ctr">
                      <a:solidFill>
                        <a:srgbClr val="921F07"/>
                      </a:solidFill>
                      <a:prstDash val="solid"/>
                      <a:round/>
                      <a:headEnd type="none" w="med" len="med"/>
                      <a:tailEnd type="none" w="med" len="med"/>
                    </a:lnR>
                    <a:lnT w="38100" cap="flat" cmpd="sng" algn="ctr">
                      <a:solidFill>
                        <a:srgbClr val="921F07"/>
                      </a:solidFill>
                      <a:prstDash val="solid"/>
                      <a:round/>
                      <a:headEnd type="none" w="med" len="med"/>
                      <a:tailEnd type="none" w="med" len="med"/>
                    </a:lnT>
                    <a:lnB w="19050" cap="flat" cmpd="sng" algn="ctr">
                      <a:solidFill>
                        <a:srgbClr val="921F07"/>
                      </a:solidFill>
                      <a:prstDash val="solid"/>
                      <a:round/>
                      <a:headEnd type="none" w="med" len="med"/>
                      <a:tailEnd type="none" w="med" len="med"/>
                    </a:lnB>
                    <a:solidFill>
                      <a:schemeClr val="accent4">
                        <a:lumMod val="60000"/>
                        <a:lumOff val="40000"/>
                      </a:schemeClr>
                    </a:solidFill>
                  </a:tcPr>
                </a:tc>
              </a:tr>
              <a:tr h="1189795">
                <a:tc vMerge="1">
                  <a:txBody>
                    <a:bodyPr/>
                    <a:lstStyle/>
                    <a:p>
                      <a:endParaRPr lang="en-US"/>
                    </a:p>
                  </a:txBody>
                  <a:tcPr/>
                </a:tc>
                <a:tc>
                  <a:txBody>
                    <a:bodyPr/>
                    <a:lstStyle/>
                    <a:p>
                      <a:pPr algn="ctr"/>
                      <a:r>
                        <a:rPr lang="en-US" dirty="0" smtClean="0">
                          <a:latin typeface="Calibri"/>
                          <a:cs typeface="Calibri"/>
                        </a:rPr>
                        <a:t>Low</a:t>
                      </a:r>
                      <a:endParaRPr lang="en-US" dirty="0">
                        <a:latin typeface="Calibri"/>
                        <a:cs typeface="Calibri"/>
                      </a:endParaRPr>
                    </a:p>
                  </a:txBody>
                  <a:tcPr vert="vert270">
                    <a:lnL w="38100" cap="flat" cmpd="sng" algn="ctr">
                      <a:solidFill>
                        <a:srgbClr val="921F07"/>
                      </a:solidFill>
                      <a:prstDash val="solid"/>
                      <a:round/>
                      <a:headEnd type="none" w="med" len="med"/>
                      <a:tailEnd type="none" w="med" len="med"/>
                    </a:lnL>
                    <a:lnR w="19050" cap="flat" cmpd="sng" algn="ctr">
                      <a:solidFill>
                        <a:srgbClr val="921F07"/>
                      </a:solidFill>
                      <a:prstDash val="solid"/>
                      <a:round/>
                      <a:headEnd type="none" w="med" len="med"/>
                      <a:tailEnd type="none" w="med" len="med"/>
                    </a:lnR>
                    <a:lnT w="19050" cap="flat" cmpd="sng" algn="ctr">
                      <a:solidFill>
                        <a:srgbClr val="921F07"/>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4">
                        <a:lumMod val="60000"/>
                        <a:lumOff val="40000"/>
                      </a:schemeClr>
                    </a:solidFill>
                  </a:tcPr>
                </a:tc>
                <a:tc>
                  <a:txBody>
                    <a:bodyPr/>
                    <a:lstStyle/>
                    <a:p>
                      <a:pPr algn="ctr"/>
                      <a:r>
                        <a:rPr lang="en-US" dirty="0" smtClean="0">
                          <a:latin typeface="Calibri"/>
                          <a:cs typeface="Calibri"/>
                        </a:rPr>
                        <a:t>Ignore</a:t>
                      </a:r>
                      <a:endParaRPr lang="en-US" dirty="0">
                        <a:latin typeface="Calibri"/>
                        <a:cs typeface="Calibri"/>
                      </a:endParaRPr>
                    </a:p>
                  </a:txBody>
                  <a:tcPr anchor="ctr">
                    <a:lnL w="19050" cap="flat" cmpd="sng" algn="ctr">
                      <a:solidFill>
                        <a:srgbClr val="921F07"/>
                      </a:solidFill>
                      <a:prstDash val="solid"/>
                      <a:round/>
                      <a:headEnd type="none" w="med" len="med"/>
                      <a:tailEnd type="none" w="med" len="med"/>
                    </a:lnL>
                    <a:lnR w="19050" cap="flat" cmpd="sng" algn="ctr">
                      <a:solidFill>
                        <a:srgbClr val="921F07"/>
                      </a:solidFill>
                      <a:prstDash val="solid"/>
                      <a:round/>
                      <a:headEnd type="none" w="med" len="med"/>
                      <a:tailEnd type="none" w="med" len="med"/>
                    </a:lnR>
                    <a:lnT w="19050" cap="flat" cmpd="sng" algn="ctr">
                      <a:solidFill>
                        <a:srgbClr val="921F07"/>
                      </a:solidFill>
                      <a:prstDash val="solid"/>
                      <a:round/>
                      <a:headEnd type="none" w="med" len="med"/>
                      <a:tailEnd type="none" w="med" len="med"/>
                    </a:lnT>
                    <a:lnB w="19050" cap="flat" cmpd="sng" algn="ctr">
                      <a:solidFill>
                        <a:srgbClr val="921F07"/>
                      </a:solidFill>
                      <a:prstDash val="solid"/>
                      <a:round/>
                      <a:headEnd type="none" w="med" len="med"/>
                      <a:tailEnd type="none" w="med" len="med"/>
                    </a:lnB>
                    <a:solidFill>
                      <a:schemeClr val="accent6">
                        <a:lumMod val="40000"/>
                        <a:lumOff val="60000"/>
                      </a:schemeClr>
                    </a:solidFill>
                  </a:tcPr>
                </a:tc>
                <a:tc>
                  <a:txBody>
                    <a:bodyPr/>
                    <a:lstStyle/>
                    <a:p>
                      <a:pPr algn="ctr"/>
                      <a:r>
                        <a:rPr lang="en-US" dirty="0" smtClean="0">
                          <a:latin typeface="Calibri"/>
                          <a:cs typeface="Calibri"/>
                        </a:rPr>
                        <a:t>Transfer</a:t>
                      </a:r>
                      <a:endParaRPr lang="en-US" dirty="0">
                        <a:latin typeface="Calibri"/>
                        <a:cs typeface="Calibri"/>
                      </a:endParaRPr>
                    </a:p>
                  </a:txBody>
                  <a:tcPr anchor="ctr">
                    <a:lnL w="19050" cap="flat" cmpd="sng" algn="ctr">
                      <a:solidFill>
                        <a:srgbClr val="921F07"/>
                      </a:solidFill>
                      <a:prstDash val="solid"/>
                      <a:round/>
                      <a:headEnd type="none" w="med" len="med"/>
                      <a:tailEnd type="none" w="med" len="med"/>
                    </a:lnL>
                    <a:lnR w="38100" cap="flat" cmpd="sng" algn="ctr">
                      <a:solidFill>
                        <a:srgbClr val="921F07"/>
                      </a:solidFill>
                      <a:prstDash val="solid"/>
                      <a:round/>
                      <a:headEnd type="none" w="med" len="med"/>
                      <a:tailEnd type="none" w="med" len="med"/>
                    </a:lnR>
                    <a:lnT w="19050" cap="flat" cmpd="sng" algn="ctr">
                      <a:solidFill>
                        <a:srgbClr val="921F07"/>
                      </a:solidFill>
                      <a:prstDash val="solid"/>
                      <a:round/>
                      <a:headEnd type="none" w="med" len="med"/>
                      <a:tailEnd type="none" w="med" len="med"/>
                    </a:lnT>
                    <a:lnB w="19050" cap="flat" cmpd="sng" algn="ctr">
                      <a:solidFill>
                        <a:srgbClr val="921F07"/>
                      </a:solidFill>
                      <a:prstDash val="solid"/>
                      <a:round/>
                      <a:headEnd type="none" w="med" len="med"/>
                      <a:tailEnd type="none" w="med" len="med"/>
                    </a:lnB>
                    <a:solidFill>
                      <a:schemeClr val="accent6">
                        <a:lumMod val="40000"/>
                        <a:lumOff val="60000"/>
                      </a:schemeClr>
                    </a:solidFill>
                  </a:tcPr>
                </a:tc>
              </a:tr>
              <a:tr h="1189795">
                <a:tc vMerge="1">
                  <a:txBody>
                    <a:bodyPr/>
                    <a:lstStyle/>
                    <a:p>
                      <a:endParaRPr lang="en-US" dirty="0"/>
                    </a:p>
                  </a:txBody>
                  <a:tcPr/>
                </a:tc>
                <a:tc>
                  <a:txBody>
                    <a:bodyPr/>
                    <a:lstStyle/>
                    <a:p>
                      <a:pPr algn="ctr"/>
                      <a:r>
                        <a:rPr lang="en-US" dirty="0" smtClean="0">
                          <a:latin typeface="Calibri"/>
                          <a:cs typeface="Calibri"/>
                        </a:rPr>
                        <a:t>High</a:t>
                      </a:r>
                      <a:endParaRPr lang="en-US" dirty="0">
                        <a:latin typeface="Calibri"/>
                        <a:cs typeface="Calibri"/>
                      </a:endParaRPr>
                    </a:p>
                  </a:txBody>
                  <a:tcPr vert="vert270">
                    <a:lnL w="38100" cap="flat" cmpd="sng" algn="ctr">
                      <a:solidFill>
                        <a:srgbClr val="921F07"/>
                      </a:solidFill>
                      <a:prstDash val="solid"/>
                      <a:round/>
                      <a:headEnd type="none" w="med" len="med"/>
                      <a:tailEnd type="none" w="med" len="med"/>
                    </a:lnL>
                    <a:lnR w="19050" cap="flat" cmpd="sng" algn="ctr">
                      <a:solidFill>
                        <a:srgbClr val="921F07"/>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rgbClr val="921F07"/>
                      </a:solidFill>
                      <a:prstDash val="solid"/>
                      <a:round/>
                      <a:headEnd type="none" w="med" len="med"/>
                      <a:tailEnd type="none" w="med" len="med"/>
                    </a:lnB>
                    <a:solidFill>
                      <a:schemeClr val="accent4">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Calibri"/>
                          <a:cs typeface="Calibri"/>
                        </a:rPr>
                        <a:t>Manage</a:t>
                      </a:r>
                    </a:p>
                  </a:txBody>
                  <a:tcPr anchor="ctr">
                    <a:lnL w="19050" cap="flat" cmpd="sng" algn="ctr">
                      <a:solidFill>
                        <a:srgbClr val="921F07"/>
                      </a:solidFill>
                      <a:prstDash val="solid"/>
                      <a:round/>
                      <a:headEnd type="none" w="med" len="med"/>
                      <a:tailEnd type="none" w="med" len="med"/>
                    </a:lnL>
                    <a:lnR w="19050" cap="flat" cmpd="sng" algn="ctr">
                      <a:solidFill>
                        <a:srgbClr val="921F07"/>
                      </a:solidFill>
                      <a:prstDash val="solid"/>
                      <a:round/>
                      <a:headEnd type="none" w="med" len="med"/>
                      <a:tailEnd type="none" w="med" len="med"/>
                    </a:lnR>
                    <a:lnT w="19050" cap="flat" cmpd="sng" algn="ctr">
                      <a:solidFill>
                        <a:srgbClr val="921F07"/>
                      </a:solidFill>
                      <a:prstDash val="solid"/>
                      <a:round/>
                      <a:headEnd type="none" w="med" len="med"/>
                      <a:tailEnd type="none" w="med" len="med"/>
                    </a:lnT>
                    <a:lnB w="38100" cap="flat" cmpd="sng" algn="ctr">
                      <a:solidFill>
                        <a:srgbClr val="921F07"/>
                      </a:solidFill>
                      <a:prstDash val="solid"/>
                      <a:round/>
                      <a:headEnd type="none" w="med" len="med"/>
                      <a:tailEnd type="none" w="med" len="med"/>
                    </a:lnB>
                    <a:solidFill>
                      <a:schemeClr val="accent6">
                        <a:lumMod val="40000"/>
                        <a:lumOff val="60000"/>
                      </a:schemeClr>
                    </a:solidFill>
                  </a:tcPr>
                </a:tc>
                <a:tc>
                  <a:txBody>
                    <a:bodyPr/>
                    <a:lstStyle/>
                    <a:p>
                      <a:pPr algn="ctr"/>
                      <a:r>
                        <a:rPr lang="en-US" dirty="0" smtClean="0">
                          <a:latin typeface="Calibri"/>
                          <a:cs typeface="Calibri"/>
                        </a:rPr>
                        <a:t>Avoid</a:t>
                      </a:r>
                    </a:p>
                  </a:txBody>
                  <a:tcPr anchor="ctr">
                    <a:lnL w="19050" cap="flat" cmpd="sng" algn="ctr">
                      <a:solidFill>
                        <a:srgbClr val="921F07"/>
                      </a:solidFill>
                      <a:prstDash val="solid"/>
                      <a:round/>
                      <a:headEnd type="none" w="med" len="med"/>
                      <a:tailEnd type="none" w="med" len="med"/>
                    </a:lnL>
                    <a:lnR w="38100" cap="flat" cmpd="sng" algn="ctr">
                      <a:solidFill>
                        <a:srgbClr val="921F07"/>
                      </a:solidFill>
                      <a:prstDash val="solid"/>
                      <a:round/>
                      <a:headEnd type="none" w="med" len="med"/>
                      <a:tailEnd type="none" w="med" len="med"/>
                    </a:lnR>
                    <a:lnT w="19050" cap="flat" cmpd="sng" algn="ctr">
                      <a:solidFill>
                        <a:srgbClr val="921F07"/>
                      </a:solidFill>
                      <a:prstDash val="solid"/>
                      <a:round/>
                      <a:headEnd type="none" w="med" len="med"/>
                      <a:tailEnd type="none" w="med" len="med"/>
                    </a:lnT>
                    <a:lnB w="38100" cap="flat" cmpd="sng" algn="ctr">
                      <a:solidFill>
                        <a:srgbClr val="921F07"/>
                      </a:solidFill>
                      <a:prstDash val="solid"/>
                      <a:round/>
                      <a:headEnd type="none" w="med" len="med"/>
                      <a:tailEnd type="none" w="med" len="med"/>
                    </a:lnB>
                    <a:solidFill>
                      <a:schemeClr val="accent6">
                        <a:lumMod val="40000"/>
                        <a:lumOff val="60000"/>
                      </a:schemeClr>
                    </a:solidFill>
                  </a:tcPr>
                </a:tc>
              </a:tr>
            </a:tbl>
          </a:graphicData>
        </a:graphic>
      </p:graphicFrame>
      <p:sp>
        <p:nvSpPr>
          <p:cNvPr id="10" name="Date Placeholder 3"/>
          <p:cNvSpPr>
            <a:spLocks noGrp="1"/>
          </p:cNvSpPr>
          <p:nvPr>
            <p:ph type="dt" sz="half" idx="10"/>
          </p:nvPr>
        </p:nvSpPr>
        <p:spPr>
          <a:xfrm>
            <a:off x="457200" y="6356350"/>
            <a:ext cx="4114800" cy="365125"/>
          </a:xfrm>
        </p:spPr>
        <p:txBody>
          <a:bodyPr/>
          <a:lstStyle/>
          <a:p>
            <a:pPr>
              <a:defRPr/>
            </a:pPr>
            <a:r>
              <a:rPr lang="en-US" dirty="0" smtClean="0"/>
              <a:t>Kim B. Staking</a:t>
            </a:r>
          </a:p>
          <a:p>
            <a:pPr>
              <a:defRPr/>
            </a:pPr>
            <a:r>
              <a:rPr lang="en-US" dirty="0"/>
              <a:t>Sustainable MicroInsurance  |  Subsidizing Risk</a:t>
            </a:r>
          </a:p>
          <a:p>
            <a:pPr>
              <a:defRPr/>
            </a:pPr>
            <a:r>
              <a:rPr lang="en-US" dirty="0" err="1" smtClean="0"/>
              <a:t>Nghệ</a:t>
            </a:r>
            <a:r>
              <a:rPr lang="en-US" dirty="0" smtClean="0"/>
              <a:t> An, Vietnam</a:t>
            </a:r>
          </a:p>
          <a:p>
            <a:pPr>
              <a:defRPr/>
            </a:pPr>
            <a:endParaRPr lang="en-US" dirty="0" smtClean="0"/>
          </a:p>
        </p:txBody>
      </p:sp>
      <p:sp>
        <p:nvSpPr>
          <p:cNvPr id="16" name="Slide Number Placeholder 5"/>
          <p:cNvSpPr>
            <a:spLocks noGrp="1"/>
          </p:cNvSpPr>
          <p:nvPr>
            <p:ph type="sldNum" sz="quarter" idx="12"/>
          </p:nvPr>
        </p:nvSpPr>
        <p:spPr>
          <a:xfrm>
            <a:off x="6553200" y="6416675"/>
            <a:ext cx="2133600" cy="365125"/>
          </a:xfrm>
        </p:spPr>
        <p:txBody>
          <a:bodyPr/>
          <a:lstStyle/>
          <a:p>
            <a:pPr>
              <a:defRPr/>
            </a:pPr>
            <a:fld id="{862135E2-735A-4A5E-AA25-E69E7BB64986}" type="slidenum">
              <a:rPr lang="en-US" smtClean="0"/>
              <a:pPr>
                <a:defRPr/>
              </a:pPr>
              <a:t>20</a:t>
            </a:fld>
            <a:endParaRPr lang="en-US" smtClean="0"/>
          </a:p>
          <a:p>
            <a:pPr>
              <a:defRPr/>
            </a:pPr>
            <a:endParaRPr lang="en-US" smtClean="0"/>
          </a:p>
          <a:p>
            <a:pPr>
              <a:defRPr/>
            </a:pPr>
            <a:endParaRPr lang="en-US"/>
          </a:p>
        </p:txBody>
      </p:sp>
    </p:spTree>
    <p:extLst>
      <p:ext uri="{BB962C8B-B14F-4D97-AF65-F5344CB8AC3E}">
        <p14:creationId xmlns:p14="http://schemas.microsoft.com/office/powerpoint/2010/main" val="355331219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solidFill>
                  <a:srgbClr val="FF0000"/>
                </a:solidFill>
              </a:rPr>
              <a:t>Community Partnership with MicroInsurer</a:t>
            </a:r>
            <a:endParaRPr lang="en-US" dirty="0">
              <a:solidFill>
                <a:srgbClr val="FF0000"/>
              </a:solidFill>
            </a:endParaRPr>
          </a:p>
        </p:txBody>
      </p:sp>
      <p:sp>
        <p:nvSpPr>
          <p:cNvPr id="7" name="Content Placeholder 6"/>
          <p:cNvSpPr>
            <a:spLocks noGrp="1"/>
          </p:cNvSpPr>
          <p:nvPr>
            <p:ph idx="1"/>
          </p:nvPr>
        </p:nvSpPr>
        <p:spPr/>
        <p:txBody>
          <a:bodyPr>
            <a:normAutofit fontScale="92500" lnSpcReduction="10000"/>
          </a:bodyPr>
          <a:lstStyle/>
          <a:p>
            <a:pPr>
              <a:spcAft>
                <a:spcPts val="900"/>
              </a:spcAft>
            </a:pPr>
            <a:r>
              <a:rPr lang="en-US" sz="2800" dirty="0" smtClean="0">
                <a:cs typeface="Calibri"/>
              </a:rPr>
              <a:t>Community representatives supervise and advise individuals </a:t>
            </a:r>
            <a:r>
              <a:rPr lang="en-US" sz="2800" dirty="0">
                <a:cs typeface="Calibri"/>
              </a:rPr>
              <a:t>o</a:t>
            </a:r>
            <a:r>
              <a:rPr lang="en-US" sz="2800" dirty="0" smtClean="0">
                <a:cs typeface="Calibri"/>
              </a:rPr>
              <a:t>n risk management alternatives</a:t>
            </a:r>
          </a:p>
          <a:p>
            <a:pPr>
              <a:spcAft>
                <a:spcPts val="900"/>
              </a:spcAft>
            </a:pPr>
            <a:r>
              <a:rPr lang="en-US" sz="2800" dirty="0">
                <a:cs typeface="Calibri"/>
              </a:rPr>
              <a:t>The Community is a trustworthy partner and interlocutor to both insurer and </a:t>
            </a:r>
            <a:r>
              <a:rPr lang="en-US" sz="2800" dirty="0" smtClean="0">
                <a:cs typeface="Calibri"/>
              </a:rPr>
              <a:t>insured (avoids bad risks)</a:t>
            </a:r>
            <a:endParaRPr lang="en-US" sz="2800" dirty="0">
              <a:cs typeface="Calibri"/>
            </a:endParaRPr>
          </a:p>
          <a:p>
            <a:pPr>
              <a:spcAft>
                <a:spcPts val="900"/>
              </a:spcAft>
            </a:pPr>
            <a:r>
              <a:rPr lang="en-US" sz="2800" dirty="0" smtClean="0">
                <a:cs typeface="Calibri"/>
              </a:rPr>
              <a:t>The </a:t>
            </a:r>
            <a:r>
              <a:rPr lang="en-US" sz="2800" dirty="0">
                <a:cs typeface="Calibri"/>
              </a:rPr>
              <a:t>Community can become the </a:t>
            </a:r>
            <a:r>
              <a:rPr lang="en-US" sz="2800" dirty="0" smtClean="0">
                <a:cs typeface="Calibri"/>
              </a:rPr>
              <a:t>“insured party”</a:t>
            </a:r>
          </a:p>
          <a:p>
            <a:pPr marL="800100" lvl="1" indent="-342900">
              <a:spcBef>
                <a:spcPts val="300"/>
              </a:spcBef>
              <a:spcAft>
                <a:spcPts val="300"/>
              </a:spcAft>
            </a:pPr>
            <a:r>
              <a:rPr lang="en-US" sz="2600" dirty="0" smtClean="0">
                <a:cs typeface="Calibri"/>
              </a:rPr>
              <a:t>Channels information and educate community members </a:t>
            </a:r>
          </a:p>
          <a:p>
            <a:pPr marL="800100" lvl="1" indent="-342900">
              <a:spcBef>
                <a:spcPts val="300"/>
              </a:spcBef>
              <a:spcAft>
                <a:spcPts val="300"/>
              </a:spcAft>
            </a:pPr>
            <a:r>
              <a:rPr lang="en-US" sz="2600" dirty="0" smtClean="0">
                <a:cs typeface="Calibri"/>
              </a:rPr>
              <a:t>Collects </a:t>
            </a:r>
            <a:r>
              <a:rPr lang="en-US" sz="2600" dirty="0">
                <a:cs typeface="Calibri"/>
              </a:rPr>
              <a:t>premium </a:t>
            </a:r>
            <a:r>
              <a:rPr lang="en-US" sz="2600" dirty="0" smtClean="0">
                <a:cs typeface="Calibri"/>
              </a:rPr>
              <a:t>on behalf of the </a:t>
            </a:r>
            <a:r>
              <a:rPr lang="en-US" sz="2600" dirty="0">
                <a:cs typeface="Calibri"/>
              </a:rPr>
              <a:t>MicroInsurer </a:t>
            </a:r>
            <a:endParaRPr lang="en-US" sz="2600" dirty="0" smtClean="0">
              <a:cs typeface="Calibri"/>
            </a:endParaRPr>
          </a:p>
          <a:p>
            <a:pPr marL="800100" lvl="1" indent="-342900">
              <a:spcBef>
                <a:spcPts val="300"/>
              </a:spcBef>
              <a:spcAft>
                <a:spcPts val="300"/>
              </a:spcAft>
            </a:pPr>
            <a:r>
              <a:rPr lang="en-US" sz="2600" dirty="0" smtClean="0">
                <a:cs typeface="Calibri"/>
              </a:rPr>
              <a:t>Verifies losses and communicates with the MicroInsurer</a:t>
            </a:r>
            <a:endParaRPr lang="en-US" sz="2600" dirty="0">
              <a:cs typeface="Calibri"/>
            </a:endParaRPr>
          </a:p>
          <a:p>
            <a:pPr marL="800100" lvl="1" indent="-342900">
              <a:spcBef>
                <a:spcPts val="300"/>
              </a:spcBef>
              <a:spcAft>
                <a:spcPts val="300"/>
              </a:spcAft>
            </a:pPr>
            <a:r>
              <a:rPr lang="en-US" sz="2600" dirty="0" smtClean="0">
                <a:cs typeface="Calibri"/>
              </a:rPr>
              <a:t>Distributes </a:t>
            </a:r>
            <a:r>
              <a:rPr lang="en-US" sz="2600" dirty="0">
                <a:cs typeface="Calibri"/>
              </a:rPr>
              <a:t>loss payments </a:t>
            </a:r>
            <a:r>
              <a:rPr lang="en-US" sz="2600" dirty="0" smtClean="0">
                <a:cs typeface="Calibri"/>
              </a:rPr>
              <a:t>received </a:t>
            </a:r>
            <a:r>
              <a:rPr lang="en-US" sz="2600" dirty="0">
                <a:cs typeface="Calibri"/>
              </a:rPr>
              <a:t>from the MicroInsurer according to </a:t>
            </a:r>
            <a:r>
              <a:rPr lang="en-US" sz="2600" dirty="0" smtClean="0">
                <a:cs typeface="Calibri"/>
              </a:rPr>
              <a:t>experience</a:t>
            </a:r>
          </a:p>
        </p:txBody>
      </p:sp>
      <p:sp>
        <p:nvSpPr>
          <p:cNvPr id="8" name="Date Placeholder 3"/>
          <p:cNvSpPr>
            <a:spLocks noGrp="1"/>
          </p:cNvSpPr>
          <p:nvPr>
            <p:ph type="dt" sz="half" idx="10"/>
          </p:nvPr>
        </p:nvSpPr>
        <p:spPr>
          <a:xfrm>
            <a:off x="457200" y="6356350"/>
            <a:ext cx="4114800" cy="365125"/>
          </a:xfrm>
        </p:spPr>
        <p:txBody>
          <a:bodyPr/>
          <a:lstStyle/>
          <a:p>
            <a:pPr>
              <a:defRPr/>
            </a:pPr>
            <a:r>
              <a:rPr lang="en-US" dirty="0" smtClean="0"/>
              <a:t>Kim B. Staking</a:t>
            </a:r>
          </a:p>
          <a:p>
            <a:pPr>
              <a:defRPr/>
            </a:pPr>
            <a:r>
              <a:rPr lang="en-US" dirty="0"/>
              <a:t>Sustainable MicroInsurance  |  Subsidizing Risk</a:t>
            </a:r>
          </a:p>
          <a:p>
            <a:pPr>
              <a:defRPr/>
            </a:pPr>
            <a:r>
              <a:rPr lang="en-US" dirty="0" err="1" smtClean="0"/>
              <a:t>Nghệ</a:t>
            </a:r>
            <a:r>
              <a:rPr lang="en-US" dirty="0" smtClean="0"/>
              <a:t> An, Vietnam</a:t>
            </a:r>
          </a:p>
          <a:p>
            <a:pPr>
              <a:defRPr/>
            </a:pPr>
            <a:endParaRPr lang="en-US" dirty="0" smtClean="0"/>
          </a:p>
        </p:txBody>
      </p:sp>
      <p:sp>
        <p:nvSpPr>
          <p:cNvPr id="9" name="Slide Number Placeholder 5"/>
          <p:cNvSpPr>
            <a:spLocks noGrp="1"/>
          </p:cNvSpPr>
          <p:nvPr>
            <p:ph type="sldNum" sz="quarter" idx="12"/>
          </p:nvPr>
        </p:nvSpPr>
        <p:spPr>
          <a:xfrm>
            <a:off x="6553200" y="6356350"/>
            <a:ext cx="2133600" cy="365125"/>
          </a:xfrm>
        </p:spPr>
        <p:txBody>
          <a:bodyPr/>
          <a:lstStyle/>
          <a:p>
            <a:pPr>
              <a:defRPr/>
            </a:pPr>
            <a:fld id="{862135E2-735A-4A5E-AA25-E69E7BB64986}" type="slidenum">
              <a:rPr lang="en-US" smtClean="0"/>
              <a:pPr>
                <a:defRPr/>
              </a:pPr>
              <a:t>21</a:t>
            </a:fld>
            <a:endParaRPr lang="en-US" dirty="0" smtClean="0"/>
          </a:p>
          <a:p>
            <a:pPr>
              <a:defRPr/>
            </a:pPr>
            <a:endParaRPr lang="en-US" dirty="0" smtClean="0"/>
          </a:p>
          <a:p>
            <a:pPr>
              <a:defRPr/>
            </a:pPr>
            <a:endParaRPr lang="en-US" dirty="0"/>
          </a:p>
        </p:txBody>
      </p:sp>
    </p:spTree>
    <p:extLst>
      <p:ext uri="{BB962C8B-B14F-4D97-AF65-F5344CB8AC3E}">
        <p14:creationId xmlns:p14="http://schemas.microsoft.com/office/powerpoint/2010/main" val="1146172661"/>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smtClean="0">
                <a:solidFill>
                  <a:srgbClr val="FF0000"/>
                </a:solidFill>
              </a:rPr>
              <a:t>It Takes a Community </a:t>
            </a:r>
            <a:br>
              <a:rPr lang="en-US" sz="4400" dirty="0" smtClean="0">
                <a:solidFill>
                  <a:srgbClr val="FF0000"/>
                </a:solidFill>
              </a:rPr>
            </a:br>
            <a:r>
              <a:rPr lang="en-US" sz="3100" dirty="0" smtClean="0"/>
              <a:t>Including formal Insurance / Reinsurance Structures</a:t>
            </a:r>
            <a:endParaRPr lang="en-US" sz="2200" dirty="0"/>
          </a:p>
        </p:txBody>
      </p:sp>
      <p:sp>
        <p:nvSpPr>
          <p:cNvPr id="3" name="Content Placeholder 2"/>
          <p:cNvSpPr>
            <a:spLocks noGrp="1"/>
          </p:cNvSpPr>
          <p:nvPr>
            <p:ph idx="1"/>
          </p:nvPr>
        </p:nvSpPr>
        <p:spPr/>
        <p:txBody>
          <a:bodyPr>
            <a:noAutofit/>
          </a:bodyPr>
          <a:lstStyle/>
          <a:p>
            <a:pPr marL="228600">
              <a:spcBef>
                <a:spcPts val="300"/>
              </a:spcBef>
            </a:pPr>
            <a:r>
              <a:rPr lang="en-US" sz="3200" dirty="0" smtClean="0"/>
              <a:t>Community determines which </a:t>
            </a:r>
            <a:r>
              <a:rPr lang="en-US" sz="3200" dirty="0"/>
              <a:t>risks </a:t>
            </a:r>
            <a:r>
              <a:rPr lang="en-US" sz="3200" dirty="0" smtClean="0"/>
              <a:t>can be avoided (</a:t>
            </a:r>
            <a:r>
              <a:rPr lang="en-US" sz="3200" u="sng" dirty="0" smtClean="0">
                <a:solidFill>
                  <a:schemeClr val="accent1">
                    <a:lumMod val="75000"/>
                  </a:schemeClr>
                </a:solidFill>
              </a:rPr>
              <a:t>low cost risk management!</a:t>
            </a:r>
            <a:r>
              <a:rPr lang="en-US" sz="3200" dirty="0" smtClean="0"/>
              <a:t>) </a:t>
            </a:r>
          </a:p>
          <a:p>
            <a:pPr marL="228600">
              <a:spcBef>
                <a:spcPts val="300"/>
              </a:spcBef>
            </a:pPr>
            <a:r>
              <a:rPr lang="en-US" sz="3200" dirty="0" smtClean="0"/>
              <a:t>Individual and community determine where risks are best absorbed</a:t>
            </a:r>
          </a:p>
          <a:p>
            <a:pPr marL="514350" lvl="1">
              <a:lnSpc>
                <a:spcPct val="90000"/>
              </a:lnSpc>
              <a:spcBef>
                <a:spcPts val="0"/>
              </a:spcBef>
            </a:pPr>
            <a:r>
              <a:rPr lang="en-US" sz="2800" dirty="0" smtClean="0"/>
              <a:t>Personal assets and risk management</a:t>
            </a:r>
          </a:p>
          <a:p>
            <a:pPr marL="514350" lvl="1">
              <a:lnSpc>
                <a:spcPct val="90000"/>
              </a:lnSpc>
              <a:spcBef>
                <a:spcPts val="0"/>
              </a:spcBef>
            </a:pPr>
            <a:r>
              <a:rPr lang="en-US" sz="2800" dirty="0" smtClean="0"/>
              <a:t>Risk sharing within extended family</a:t>
            </a:r>
          </a:p>
          <a:p>
            <a:pPr marL="514350" lvl="1">
              <a:lnSpc>
                <a:spcPct val="90000"/>
              </a:lnSpc>
              <a:spcBef>
                <a:spcPts val="0"/>
              </a:spcBef>
            </a:pPr>
            <a:r>
              <a:rPr lang="en-US" sz="2800" dirty="0" smtClean="0"/>
              <a:t>Pooling through local </a:t>
            </a:r>
            <a:r>
              <a:rPr lang="en-US" sz="2800" dirty="0"/>
              <a:t>c</a:t>
            </a:r>
            <a:r>
              <a:rPr lang="en-US" sz="2800" dirty="0" smtClean="0"/>
              <a:t>ommunity</a:t>
            </a:r>
          </a:p>
          <a:p>
            <a:pPr marL="514350" lvl="1">
              <a:lnSpc>
                <a:spcPct val="90000"/>
              </a:lnSpc>
              <a:spcBef>
                <a:spcPts val="0"/>
              </a:spcBef>
            </a:pPr>
            <a:r>
              <a:rPr lang="en-US" sz="2800" dirty="0" smtClean="0"/>
              <a:t>Local microinsurers and formal insurance companies</a:t>
            </a:r>
          </a:p>
          <a:p>
            <a:pPr marL="514350" lvl="1">
              <a:lnSpc>
                <a:spcPct val="90000"/>
              </a:lnSpc>
              <a:spcBef>
                <a:spcPts val="0"/>
              </a:spcBef>
            </a:pPr>
            <a:r>
              <a:rPr lang="en-US" sz="2800" dirty="0" smtClean="0"/>
              <a:t>International insurers and reinsurers </a:t>
            </a:r>
          </a:p>
          <a:p>
            <a:pPr marL="514350" lvl="1">
              <a:lnSpc>
                <a:spcPct val="90000"/>
              </a:lnSpc>
              <a:spcBef>
                <a:spcPts val="0"/>
              </a:spcBef>
            </a:pPr>
            <a:r>
              <a:rPr lang="en-US" sz="2800" dirty="0" smtClean="0"/>
              <a:t>Government [as reinsurance or last resort]</a:t>
            </a:r>
            <a:endParaRPr lang="en-US" sz="2800" dirty="0"/>
          </a:p>
        </p:txBody>
      </p:sp>
    </p:spTree>
    <p:extLst>
      <p:ext uri="{BB962C8B-B14F-4D97-AF65-F5344CB8AC3E}">
        <p14:creationId xmlns:p14="http://schemas.microsoft.com/office/powerpoint/2010/main" val="1189208995"/>
      </p:ext>
    </p:extLst>
  </p:cSld>
  <p:clrMapOvr>
    <a:masterClrMapping/>
  </p:clrMapOvr>
  <p:transition xmlns:p14="http://schemas.microsoft.com/office/powerpoint/2010/main" spd="slow">
    <p:randomBar dir="vert"/>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smtClean="0">
                <a:solidFill>
                  <a:srgbClr val="FF0000"/>
                </a:solidFill>
              </a:rPr>
              <a:t>Micro</a:t>
            </a:r>
            <a:r>
              <a:rPr lang="en-US" sz="4400" dirty="0">
                <a:solidFill>
                  <a:srgbClr val="FF0000"/>
                </a:solidFill>
              </a:rPr>
              <a:t>I</a:t>
            </a:r>
            <a:r>
              <a:rPr lang="en-US" sz="4400" dirty="0" smtClean="0">
                <a:solidFill>
                  <a:srgbClr val="FF0000"/>
                </a:solidFill>
              </a:rPr>
              <a:t>nsurance</a:t>
            </a:r>
            <a:r>
              <a:rPr lang="en-US" sz="4400" dirty="0">
                <a:solidFill>
                  <a:srgbClr val="FF0000"/>
                </a:solidFill>
              </a:rPr>
              <a:t>: </a:t>
            </a:r>
            <a:r>
              <a:rPr lang="en-US" sz="4400" dirty="0" smtClean="0">
                <a:solidFill>
                  <a:srgbClr val="FF0000"/>
                </a:solidFill>
              </a:rPr>
              <a:t>The Next Revolution?</a:t>
            </a:r>
            <a:br>
              <a:rPr lang="en-US" sz="4400" dirty="0" smtClean="0">
                <a:solidFill>
                  <a:srgbClr val="FF0000"/>
                </a:solidFill>
              </a:rPr>
            </a:br>
            <a:r>
              <a:rPr lang="en-US" sz="3600" dirty="0" smtClean="0"/>
              <a:t>Moral Hazard and Adverse Selection*</a:t>
            </a:r>
            <a:endParaRPr lang="en-US" sz="2800" dirty="0"/>
          </a:p>
        </p:txBody>
      </p:sp>
      <p:sp>
        <p:nvSpPr>
          <p:cNvPr id="3" name="Content Placeholder 2"/>
          <p:cNvSpPr>
            <a:spLocks noGrp="1"/>
          </p:cNvSpPr>
          <p:nvPr>
            <p:ph idx="1"/>
          </p:nvPr>
        </p:nvSpPr>
        <p:spPr>
          <a:xfrm>
            <a:off x="498474" y="1981200"/>
            <a:ext cx="8112126" cy="3810000"/>
          </a:xfrm>
          <a:solidFill>
            <a:schemeClr val="accent2">
              <a:lumMod val="20000"/>
              <a:lumOff val="80000"/>
            </a:schemeClr>
          </a:solidFill>
          <a:ln w="38100" cmpd="sng">
            <a:solidFill>
              <a:srgbClr val="FF0000"/>
            </a:solidFill>
          </a:ln>
        </p:spPr>
        <p:txBody>
          <a:bodyPr>
            <a:noAutofit/>
          </a:bodyPr>
          <a:lstStyle/>
          <a:p>
            <a:pPr marL="114300" indent="0">
              <a:buNone/>
            </a:pPr>
            <a:r>
              <a:rPr lang="en-US" sz="2800" dirty="0" smtClean="0"/>
              <a:t>The </a:t>
            </a:r>
            <a:r>
              <a:rPr lang="en-US" sz="2800" dirty="0"/>
              <a:t>problems are </a:t>
            </a:r>
            <a:r>
              <a:rPr lang="en-US" sz="2800" dirty="0" smtClean="0"/>
              <a:t>several</a:t>
            </a:r>
            <a:r>
              <a:rPr lang="en-US" sz="2800" dirty="0"/>
              <a:t>.</a:t>
            </a:r>
            <a:r>
              <a:rPr lang="en-US" sz="2800" dirty="0" smtClean="0"/>
              <a:t> Nobel </a:t>
            </a:r>
            <a:r>
              <a:rPr lang="en-US" sz="2800" dirty="0"/>
              <a:t>Prizes in Economics have been given to those who generated </a:t>
            </a:r>
            <a:r>
              <a:rPr lang="en-US" sz="2800" dirty="0" smtClean="0"/>
              <a:t>key </a:t>
            </a:r>
            <a:r>
              <a:rPr lang="en-US" sz="2800" dirty="0"/>
              <a:t>insights</a:t>
            </a:r>
            <a:r>
              <a:rPr lang="en-US" sz="2800" dirty="0" smtClean="0"/>
              <a:t>.</a:t>
            </a:r>
          </a:p>
          <a:p>
            <a:pPr marL="114300" indent="0">
              <a:buNone/>
            </a:pPr>
            <a:r>
              <a:rPr lang="en-US" sz="2800" dirty="0" smtClean="0"/>
              <a:t> </a:t>
            </a:r>
          </a:p>
          <a:p>
            <a:pPr marL="114300" indent="0">
              <a:buNone/>
            </a:pPr>
            <a:r>
              <a:rPr lang="en-US" sz="2800" b="1" i="1" dirty="0" smtClean="0">
                <a:solidFill>
                  <a:srgbClr val="5C5928"/>
                </a:solidFill>
              </a:rPr>
              <a:t>Moral hazard </a:t>
            </a:r>
            <a:r>
              <a:rPr lang="en-US" sz="2800" dirty="0"/>
              <a:t>is omnipresent; once insured, farmers are less </a:t>
            </a:r>
            <a:r>
              <a:rPr lang="en-US" sz="2800" dirty="0" smtClean="0"/>
              <a:t>likely to </a:t>
            </a:r>
            <a:r>
              <a:rPr lang="en-US" sz="2800" dirty="0"/>
              <a:t>apply the extra fertilizer, labor, and other inputs needed to maximize chances </a:t>
            </a:r>
            <a:r>
              <a:rPr lang="en-US" sz="2800" dirty="0" smtClean="0"/>
              <a:t>of success</a:t>
            </a:r>
            <a:r>
              <a:rPr lang="en-US" sz="2800" dirty="0"/>
              <a:t>: the very fact of being insured raises the probability of losses</a:t>
            </a:r>
            <a:r>
              <a:rPr lang="en-US" sz="2800" dirty="0" smtClean="0"/>
              <a:t>.</a:t>
            </a:r>
          </a:p>
        </p:txBody>
      </p:sp>
      <p:sp>
        <p:nvSpPr>
          <p:cNvPr id="4" name="Slide Number Placeholder 3"/>
          <p:cNvSpPr>
            <a:spLocks noGrp="1"/>
          </p:cNvSpPr>
          <p:nvPr>
            <p:ph type="sldNum" sz="quarter" idx="12"/>
          </p:nvPr>
        </p:nvSpPr>
        <p:spPr/>
        <p:txBody>
          <a:bodyPr/>
          <a:lstStyle/>
          <a:p>
            <a:fld id="{5F16D241-8115-F349-8827-C2786CB7FD3D}" type="slidenum">
              <a:rPr lang="en-US" smtClean="0"/>
              <a:pPr/>
              <a:t>23</a:t>
            </a:fld>
            <a:endParaRPr lang="en-US"/>
          </a:p>
        </p:txBody>
      </p:sp>
      <p:sp>
        <p:nvSpPr>
          <p:cNvPr id="5" name="TextBox 4"/>
          <p:cNvSpPr txBox="1"/>
          <p:nvPr/>
        </p:nvSpPr>
        <p:spPr>
          <a:xfrm>
            <a:off x="609600" y="6172200"/>
            <a:ext cx="6477000" cy="369332"/>
          </a:xfrm>
          <a:prstGeom prst="rect">
            <a:avLst/>
          </a:prstGeom>
          <a:noFill/>
        </p:spPr>
        <p:txBody>
          <a:bodyPr wrap="square" rtlCol="0">
            <a:spAutoFit/>
          </a:bodyPr>
          <a:lstStyle/>
          <a:p>
            <a:r>
              <a:rPr lang="en-US" sz="1800" dirty="0" smtClean="0">
                <a:latin typeface="Calibri"/>
                <a:cs typeface="Calibri"/>
              </a:rPr>
              <a:t>Source: </a:t>
            </a:r>
            <a:r>
              <a:rPr lang="en-US" sz="1800" dirty="0" err="1" smtClean="0">
                <a:latin typeface="Calibri"/>
                <a:cs typeface="Calibri"/>
              </a:rPr>
              <a:t>Knowledge@Wharton</a:t>
            </a:r>
            <a:r>
              <a:rPr lang="en-US" sz="1800" dirty="0" smtClean="0">
                <a:latin typeface="Calibri"/>
                <a:cs typeface="Calibri"/>
              </a:rPr>
              <a:t>, 2009</a:t>
            </a:r>
            <a:endParaRPr lang="en-US" sz="1800" dirty="0">
              <a:latin typeface="Calibri"/>
              <a:cs typeface="Calibri"/>
            </a:endParaRPr>
          </a:p>
        </p:txBody>
      </p:sp>
    </p:spTree>
    <p:extLst>
      <p:ext uri="{BB962C8B-B14F-4D97-AF65-F5344CB8AC3E}">
        <p14:creationId xmlns:p14="http://schemas.microsoft.com/office/powerpoint/2010/main" val="164690661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Micro</a:t>
            </a:r>
            <a:r>
              <a:rPr lang="en-US" sz="3200" dirty="0"/>
              <a:t>I</a:t>
            </a:r>
            <a:r>
              <a:rPr lang="en-US" sz="3200" dirty="0" smtClean="0"/>
              <a:t>nsurance</a:t>
            </a:r>
            <a:r>
              <a:rPr lang="en-US" sz="3200" dirty="0"/>
              <a:t>: </a:t>
            </a:r>
            <a:r>
              <a:rPr lang="en-US" sz="3200" dirty="0" smtClean="0"/>
              <a:t>The Next Revolution?</a:t>
            </a:r>
            <a:br>
              <a:rPr lang="en-US" sz="3200" dirty="0" smtClean="0"/>
            </a:br>
            <a:r>
              <a:rPr lang="en-US" sz="2800" dirty="0" smtClean="0"/>
              <a:t>Moral Hazard and Adverse Selection</a:t>
            </a:r>
            <a:endParaRPr lang="en-US" sz="2800" dirty="0"/>
          </a:p>
        </p:txBody>
      </p:sp>
      <p:sp>
        <p:nvSpPr>
          <p:cNvPr id="3" name="Content Placeholder 2"/>
          <p:cNvSpPr>
            <a:spLocks noGrp="1"/>
          </p:cNvSpPr>
          <p:nvPr>
            <p:ph idx="1"/>
          </p:nvPr>
        </p:nvSpPr>
        <p:spPr>
          <a:xfrm>
            <a:off x="498474" y="1981200"/>
            <a:ext cx="8112126" cy="4572000"/>
          </a:xfrm>
          <a:solidFill>
            <a:srgbClr val="F5DDD9"/>
          </a:solidFill>
          <a:ln w="38100" cmpd="sng">
            <a:solidFill>
              <a:srgbClr val="FF0000"/>
            </a:solidFill>
          </a:ln>
        </p:spPr>
        <p:txBody>
          <a:bodyPr>
            <a:noAutofit/>
          </a:bodyPr>
          <a:lstStyle/>
          <a:p>
            <a:pPr marL="114300" indent="0">
              <a:buNone/>
            </a:pPr>
            <a:r>
              <a:rPr lang="en-US" sz="2800" b="1" i="1" dirty="0" smtClean="0">
                <a:solidFill>
                  <a:srgbClr val="5C5928"/>
                </a:solidFill>
              </a:rPr>
              <a:t>Adverse selection </a:t>
            </a:r>
            <a:r>
              <a:rPr lang="en-US" sz="2800" dirty="0"/>
              <a:t>arises since farmers in the riskiest situations are naturally the most eager </a:t>
            </a:r>
            <a:r>
              <a:rPr lang="en-US" sz="2800" dirty="0" smtClean="0"/>
              <a:t>to purchase </a:t>
            </a:r>
            <a:r>
              <a:rPr lang="en-US" sz="2800" dirty="0"/>
              <a:t>insurance. When insurers cannot tell beforehand who is most risky, they </a:t>
            </a:r>
            <a:r>
              <a:rPr lang="en-US" sz="2800" dirty="0" smtClean="0"/>
              <a:t>have to </a:t>
            </a:r>
            <a:r>
              <a:rPr lang="en-US" sz="2800" dirty="0"/>
              <a:t>charge everyone the same price for insurance, but often that only ends up </a:t>
            </a:r>
            <a:r>
              <a:rPr lang="en-US" sz="2800" dirty="0" smtClean="0"/>
              <a:t>pushing “</a:t>
            </a:r>
            <a:r>
              <a:rPr lang="en-US" sz="2800" dirty="0"/>
              <a:t>safer” farmers further away</a:t>
            </a:r>
            <a:r>
              <a:rPr lang="en-US" sz="2800" dirty="0" smtClean="0"/>
              <a:t>.</a:t>
            </a:r>
          </a:p>
          <a:p>
            <a:pPr marL="114300" indent="0">
              <a:buNone/>
            </a:pPr>
            <a:r>
              <a:rPr lang="en-US" sz="2800" b="1" i="1" dirty="0" smtClean="0">
                <a:solidFill>
                  <a:srgbClr val="5C5928"/>
                </a:solidFill>
              </a:rPr>
              <a:t>Asymmetric Information </a:t>
            </a:r>
            <a:r>
              <a:rPr lang="en-US" sz="2800" dirty="0" smtClean="0"/>
              <a:t>is also an issue. It is hard to gage the risk and diligence of farmer or the life style of other insureds. Community based risk appraisal may be part of the solution.</a:t>
            </a:r>
            <a:endParaRPr lang="en-US" sz="2800" dirty="0">
              <a:solidFill>
                <a:srgbClr val="5C5928"/>
              </a:solidFill>
            </a:endParaRPr>
          </a:p>
        </p:txBody>
      </p:sp>
      <p:sp>
        <p:nvSpPr>
          <p:cNvPr id="4" name="Slide Number Placeholder 3"/>
          <p:cNvSpPr>
            <a:spLocks noGrp="1"/>
          </p:cNvSpPr>
          <p:nvPr>
            <p:ph type="sldNum" sz="quarter" idx="12"/>
          </p:nvPr>
        </p:nvSpPr>
        <p:spPr/>
        <p:txBody>
          <a:bodyPr/>
          <a:lstStyle/>
          <a:p>
            <a:fld id="{5F16D241-8115-F349-8827-C2786CB7FD3D}" type="slidenum">
              <a:rPr lang="en-US" smtClean="0"/>
              <a:pPr/>
              <a:t>24</a:t>
            </a:fld>
            <a:endParaRPr lang="en-US"/>
          </a:p>
        </p:txBody>
      </p:sp>
    </p:spTree>
    <p:extLst>
      <p:ext uri="{BB962C8B-B14F-4D97-AF65-F5344CB8AC3E}">
        <p14:creationId xmlns:p14="http://schemas.microsoft.com/office/powerpoint/2010/main" val="35025711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9" descr="malawi farmer.jpg"/>
          <p:cNvPicPr>
            <a:picLocks noChangeAspect="1"/>
          </p:cNvPicPr>
          <p:nvPr/>
        </p:nvPicPr>
        <p:blipFill>
          <a:blip r:embed="rId2" cstate="print"/>
          <a:stretch>
            <a:fillRect/>
          </a:stretch>
        </p:blipFill>
        <p:spPr>
          <a:xfrm>
            <a:off x="6248400" y="228600"/>
            <a:ext cx="2690674" cy="2052885"/>
          </a:xfrm>
          <a:prstGeom prst="rect">
            <a:avLst/>
          </a:prstGeom>
        </p:spPr>
      </p:pic>
      <p:pic>
        <p:nvPicPr>
          <p:cNvPr id="14" name="Content Placeholder 6" descr="peru farmers.jpg"/>
          <p:cNvPicPr>
            <a:picLocks noChangeAspect="1"/>
          </p:cNvPicPr>
          <p:nvPr/>
        </p:nvPicPr>
        <p:blipFill>
          <a:blip r:embed="rId3" cstate="print"/>
          <a:stretch>
            <a:fillRect/>
          </a:stretch>
        </p:blipFill>
        <p:spPr>
          <a:xfrm>
            <a:off x="3505200" y="2438400"/>
            <a:ext cx="2633171" cy="2133600"/>
          </a:xfrm>
          <a:prstGeom prst="rect">
            <a:avLst/>
          </a:prstGeom>
        </p:spPr>
      </p:pic>
      <p:pic>
        <p:nvPicPr>
          <p:cNvPr id="7" name="Picture 6" descr="image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8400" y="4694149"/>
            <a:ext cx="2879690" cy="2011451"/>
          </a:xfrm>
          <a:prstGeom prst="rect">
            <a:avLst/>
          </a:prstGeom>
        </p:spPr>
      </p:pic>
      <p:sp>
        <p:nvSpPr>
          <p:cNvPr id="6" name="TextBox 5"/>
          <p:cNvSpPr txBox="1"/>
          <p:nvPr/>
        </p:nvSpPr>
        <p:spPr>
          <a:xfrm>
            <a:off x="304800" y="228600"/>
            <a:ext cx="5867400" cy="1261884"/>
          </a:xfrm>
          <a:prstGeom prst="rect">
            <a:avLst/>
          </a:prstGeom>
          <a:noFill/>
        </p:spPr>
        <p:txBody>
          <a:bodyPr wrap="square" rtlCol="0">
            <a:spAutoFit/>
          </a:bodyPr>
          <a:lstStyle/>
          <a:p>
            <a:pPr algn="ctr"/>
            <a:r>
              <a:rPr lang="en-US" sz="4400" cap="small" dirty="0" smtClean="0">
                <a:solidFill>
                  <a:schemeClr val="accent2"/>
                </a:solidFill>
                <a:latin typeface="Calibri"/>
                <a:cs typeface="Calibri"/>
              </a:rPr>
              <a:t>MicroInsurance</a:t>
            </a:r>
          </a:p>
          <a:p>
            <a:pPr algn="ctr"/>
            <a:r>
              <a:rPr lang="en-US" sz="3200" cap="small" dirty="0" smtClean="0">
                <a:solidFill>
                  <a:schemeClr val="accent2"/>
                </a:solidFill>
                <a:latin typeface="Calibri"/>
                <a:cs typeface="Calibri"/>
              </a:rPr>
              <a:t>Origins – Challenges – Lessons</a:t>
            </a:r>
            <a:endParaRPr lang="en-US" sz="3200" cap="small" dirty="0">
              <a:solidFill>
                <a:schemeClr val="accent2"/>
              </a:solidFill>
              <a:latin typeface="Calibri"/>
              <a:cs typeface="Calibri"/>
            </a:endParaRPr>
          </a:p>
        </p:txBody>
      </p:sp>
      <p:sp>
        <p:nvSpPr>
          <p:cNvPr id="8" name="TextBox 7"/>
          <p:cNvSpPr txBox="1"/>
          <p:nvPr/>
        </p:nvSpPr>
        <p:spPr>
          <a:xfrm>
            <a:off x="228600" y="2133600"/>
            <a:ext cx="2753096" cy="1261884"/>
          </a:xfrm>
          <a:prstGeom prst="rect">
            <a:avLst/>
          </a:prstGeom>
          <a:noFill/>
        </p:spPr>
        <p:txBody>
          <a:bodyPr wrap="none" rtlCol="0">
            <a:spAutoFit/>
          </a:bodyPr>
          <a:lstStyle/>
          <a:p>
            <a:r>
              <a:rPr lang="en-US" sz="3200" cap="small" dirty="0">
                <a:solidFill>
                  <a:schemeClr val="accent1">
                    <a:lumMod val="75000"/>
                  </a:schemeClr>
                </a:solidFill>
                <a:latin typeface="Calibri"/>
                <a:ea typeface="+mj-ea"/>
                <a:cs typeface="Calibri"/>
              </a:rPr>
              <a:t>CPCU </a:t>
            </a:r>
            <a:r>
              <a:rPr lang="en-US" sz="3200" cap="small" dirty="0" smtClean="0">
                <a:solidFill>
                  <a:schemeClr val="accent1">
                    <a:lumMod val="75000"/>
                  </a:schemeClr>
                </a:solidFill>
                <a:latin typeface="Calibri"/>
                <a:ea typeface="+mj-ea"/>
                <a:cs typeface="Calibri"/>
              </a:rPr>
              <a:t>Society</a:t>
            </a:r>
            <a:endParaRPr lang="en-US" sz="3200" cap="small" dirty="0">
              <a:solidFill>
                <a:schemeClr val="accent1">
                  <a:lumMod val="75000"/>
                </a:schemeClr>
              </a:solidFill>
              <a:latin typeface="Calibri"/>
              <a:ea typeface="+mj-ea"/>
              <a:cs typeface="Calibri"/>
            </a:endParaRPr>
          </a:p>
          <a:p>
            <a:r>
              <a:rPr lang="en-US" cap="small" dirty="0">
                <a:solidFill>
                  <a:schemeClr val="accent1">
                    <a:lumMod val="75000"/>
                  </a:schemeClr>
                </a:solidFill>
                <a:latin typeface="Calibri"/>
                <a:ea typeface="+mj-ea"/>
                <a:cs typeface="Calibri"/>
              </a:rPr>
              <a:t>Golden Gate Chapter</a:t>
            </a:r>
          </a:p>
          <a:p>
            <a:r>
              <a:rPr lang="en-US" sz="2000" cap="small" dirty="0">
                <a:solidFill>
                  <a:schemeClr val="accent1">
                    <a:lumMod val="75000"/>
                  </a:schemeClr>
                </a:solidFill>
                <a:latin typeface="Calibri"/>
                <a:ea typeface="+mj-ea"/>
                <a:cs typeface="Calibri"/>
              </a:rPr>
              <a:t>June 10, 2016</a:t>
            </a:r>
          </a:p>
        </p:txBody>
      </p:sp>
      <p:pic>
        <p:nvPicPr>
          <p:cNvPr id="3" name="Picture 2"/>
          <p:cNvPicPr>
            <a:picLocks noChangeAspect="1"/>
          </p:cNvPicPr>
          <p:nvPr/>
        </p:nvPicPr>
        <p:blipFill>
          <a:blip r:embed="rId5"/>
          <a:stretch>
            <a:fillRect/>
          </a:stretch>
        </p:blipFill>
        <p:spPr>
          <a:xfrm>
            <a:off x="6248399" y="2438400"/>
            <a:ext cx="2904067" cy="2133600"/>
          </a:xfrm>
          <a:prstGeom prst="rect">
            <a:avLst/>
          </a:prstGeom>
        </p:spPr>
      </p:pic>
      <p:sp>
        <p:nvSpPr>
          <p:cNvPr id="9" name="Title 1"/>
          <p:cNvSpPr txBox="1">
            <a:spLocks/>
          </p:cNvSpPr>
          <p:nvPr/>
        </p:nvSpPr>
        <p:spPr>
          <a:xfrm>
            <a:off x="609600" y="5105400"/>
            <a:ext cx="4572000" cy="933450"/>
          </a:xfrm>
          <a:prstGeom prst="rect">
            <a:avLst/>
          </a:prstGeom>
          <a:solidFill>
            <a:srgbClr val="FFFFFF"/>
          </a:solidFill>
          <a:ln w="38100" cmpd="sng">
            <a:solidFill>
              <a:srgbClr val="BEC7C2"/>
            </a:solidFill>
          </a:ln>
        </p:spPr>
        <p:txBody>
          <a:bodyPr vert="horz" lIns="91440" tIns="45720" rIns="91440" bIns="45720" rtlCol="0" anchor="ctr">
            <a:noAutofit/>
          </a:bodyPr>
          <a:lstStyle>
            <a:lvl1pPr algn="ctr" defTabSz="914400" rtl="0" eaLnBrk="1" latinLnBrk="0" hangingPunct="1">
              <a:spcBef>
                <a:spcPct val="0"/>
              </a:spcBef>
              <a:buNone/>
              <a:defRPr sz="2800" kern="1200" cap="small" baseline="0">
                <a:solidFill>
                  <a:schemeClr val="accent1">
                    <a:lumMod val="75000"/>
                  </a:schemeClr>
                </a:solidFill>
                <a:latin typeface="Calibri"/>
                <a:ea typeface="+mj-ea"/>
                <a:cs typeface="+mj-cs"/>
              </a:defRPr>
            </a:lvl1pPr>
          </a:lstStyle>
          <a:p>
            <a:pPr indent="-1371600"/>
            <a:r>
              <a:rPr lang="en-US" sz="3600" smtClean="0">
                <a:solidFill>
                  <a:srgbClr val="FF0000"/>
                </a:solidFill>
                <a:cs typeface="Calibri"/>
              </a:rPr>
              <a:t>QUESTIONS?</a:t>
            </a:r>
            <a:endParaRPr lang="en-US" sz="3600" dirty="0">
              <a:solidFill>
                <a:srgbClr val="FF0000"/>
              </a:solidFill>
              <a:cs typeface="Calibri"/>
            </a:endParaRPr>
          </a:p>
        </p:txBody>
      </p:sp>
    </p:spTree>
    <p:extLst>
      <p:ext uri="{BB962C8B-B14F-4D97-AF65-F5344CB8AC3E}">
        <p14:creationId xmlns:p14="http://schemas.microsoft.com/office/powerpoint/2010/main" val="274019418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dirty="0" smtClean="0"/>
              <a:t>Those at </a:t>
            </a:r>
            <a:r>
              <a:rPr lang="en-US" dirty="0" smtClean="0"/>
              <a:t>th</a:t>
            </a:r>
            <a:r>
              <a:rPr dirty="0" smtClean="0"/>
              <a:t>e Base of </a:t>
            </a:r>
            <a:r>
              <a:rPr lang="en-US" dirty="0" smtClean="0"/>
              <a:t>th</a:t>
            </a:r>
            <a:r>
              <a:rPr dirty="0" smtClean="0"/>
              <a:t>e Pyramid are only too aware of risk</a:t>
            </a:r>
            <a:endParaRPr lang="en-US" dirty="0"/>
          </a:p>
        </p:txBody>
      </p:sp>
      <p:sp>
        <p:nvSpPr>
          <p:cNvPr id="2" name="Content Placeholder 1"/>
          <p:cNvSpPr>
            <a:spLocks noGrp="1"/>
          </p:cNvSpPr>
          <p:nvPr>
            <p:ph idx="1"/>
          </p:nvPr>
        </p:nvSpPr>
        <p:spPr>
          <a:xfrm>
            <a:off x="457200" y="1752600"/>
            <a:ext cx="8229600" cy="4724400"/>
          </a:xfrm>
        </p:spPr>
        <p:txBody>
          <a:bodyPr>
            <a:normAutofit/>
          </a:bodyPr>
          <a:lstStyle/>
          <a:p>
            <a:r>
              <a:rPr sz="3200" dirty="0" smtClean="0">
                <a:solidFill>
                  <a:srgbClr val="800000"/>
                </a:solidFill>
              </a:rPr>
              <a:t>How </a:t>
            </a:r>
            <a:r>
              <a:rPr sz="3200" dirty="0">
                <a:solidFill>
                  <a:srgbClr val="800000"/>
                </a:solidFill>
              </a:rPr>
              <a:t>are risks managed in informal markets?</a:t>
            </a:r>
          </a:p>
          <a:p>
            <a:r>
              <a:rPr sz="3200" dirty="0" smtClean="0">
                <a:solidFill>
                  <a:srgbClr val="800000"/>
                </a:solidFill>
              </a:rPr>
              <a:t>Steps in Risk Management</a:t>
            </a:r>
            <a:r>
              <a:rPr lang="en-US" sz="3200" dirty="0" smtClean="0">
                <a:solidFill>
                  <a:srgbClr val="800000"/>
                </a:solidFill>
              </a:rPr>
              <a:t>:</a:t>
            </a:r>
            <a:endParaRPr sz="3200" dirty="0" smtClean="0">
              <a:solidFill>
                <a:srgbClr val="800000"/>
              </a:solidFill>
            </a:endParaRPr>
          </a:p>
          <a:p>
            <a:pPr lvl="1"/>
            <a:r>
              <a:rPr sz="2800" dirty="0" smtClean="0"/>
              <a:t>Risk Measurement </a:t>
            </a:r>
            <a:r>
              <a:rPr lang="en-US" sz="2800" dirty="0" smtClean="0"/>
              <a:t>–</a:t>
            </a:r>
            <a:r>
              <a:rPr sz="2800" dirty="0" smtClean="0"/>
              <a:t> awareness and precision</a:t>
            </a:r>
          </a:p>
          <a:p>
            <a:pPr lvl="1"/>
            <a:r>
              <a:rPr sz="2800" dirty="0" smtClean="0"/>
              <a:t>R</a:t>
            </a:r>
            <a:r>
              <a:rPr lang="en-US" sz="2800" dirty="0" smtClean="0"/>
              <a:t>i</a:t>
            </a:r>
            <a:r>
              <a:rPr sz="2800" dirty="0" smtClean="0"/>
              <a:t>sk Controls </a:t>
            </a:r>
            <a:r>
              <a:rPr lang="en-US" sz="2800" dirty="0" smtClean="0"/>
              <a:t>–</a:t>
            </a:r>
            <a:r>
              <a:rPr sz="2800" dirty="0" smtClean="0"/>
              <a:t> reduce frequency and/or severity of risk events</a:t>
            </a:r>
          </a:p>
          <a:p>
            <a:pPr lvl="1"/>
            <a:r>
              <a:rPr sz="2800" dirty="0" smtClean="0"/>
              <a:t>Risk Transfer </a:t>
            </a:r>
            <a:r>
              <a:rPr lang="en-US" sz="2800" dirty="0" smtClean="0"/>
              <a:t>–</a:t>
            </a:r>
            <a:r>
              <a:rPr sz="2800" dirty="0" smtClean="0"/>
              <a:t> pooling, hedging and exteral transfer</a:t>
            </a:r>
          </a:p>
          <a:p>
            <a:pPr lvl="1"/>
            <a:r>
              <a:rPr lang="en-US" sz="2800" dirty="0" smtClean="0"/>
              <a:t>G</a:t>
            </a:r>
            <a:r>
              <a:rPr sz="2800" dirty="0" smtClean="0"/>
              <a:t>eographic vs. intertemporal risk management</a:t>
            </a:r>
            <a:endParaRPr lang="en-US" sz="2800" dirty="0"/>
          </a:p>
        </p:txBody>
      </p:sp>
      <p:sp>
        <p:nvSpPr>
          <p:cNvPr id="3" name="Slide Number Placeholder 2"/>
          <p:cNvSpPr>
            <a:spLocks noGrp="1"/>
          </p:cNvSpPr>
          <p:nvPr>
            <p:ph type="sldNum" sz="quarter" idx="12"/>
          </p:nvPr>
        </p:nvSpPr>
        <p:spPr/>
        <p:txBody>
          <a:bodyPr/>
          <a:lstStyle/>
          <a:p>
            <a:fld id="{14E52602-8CF9-4B9F-ACD9-0C00B65777DE}" type="slidenum">
              <a:rPr lang="en-US" smtClean="0"/>
              <a:pPr/>
              <a:t>3</a:t>
            </a:fld>
            <a:endParaRPr lang="en-US"/>
          </a:p>
        </p:txBody>
      </p:sp>
    </p:spTree>
    <p:extLst>
      <p:ext uri="{BB962C8B-B14F-4D97-AF65-F5344CB8AC3E}">
        <p14:creationId xmlns:p14="http://schemas.microsoft.com/office/powerpoint/2010/main" val="2620722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dirty="0" smtClean="0"/>
              <a:t>Informal risk management</a:t>
            </a:r>
            <a:endParaRPr lang="en-US" dirty="0"/>
          </a:p>
        </p:txBody>
      </p:sp>
      <p:sp>
        <p:nvSpPr>
          <p:cNvPr id="2" name="Content Placeholder 1"/>
          <p:cNvSpPr>
            <a:spLocks noGrp="1"/>
          </p:cNvSpPr>
          <p:nvPr>
            <p:ph idx="1"/>
          </p:nvPr>
        </p:nvSpPr>
        <p:spPr/>
        <p:txBody>
          <a:bodyPr>
            <a:normAutofit lnSpcReduction="10000"/>
          </a:bodyPr>
          <a:lstStyle/>
          <a:p>
            <a:r>
              <a:rPr sz="3200" dirty="0" smtClean="0">
                <a:solidFill>
                  <a:schemeClr val="accent6"/>
                </a:solidFill>
              </a:rPr>
              <a:t>Family</a:t>
            </a:r>
          </a:p>
          <a:p>
            <a:r>
              <a:rPr lang="en-US" sz="3200" dirty="0" smtClean="0">
                <a:solidFill>
                  <a:schemeClr val="accent6"/>
                </a:solidFill>
              </a:rPr>
              <a:t>C</a:t>
            </a:r>
            <a:r>
              <a:rPr sz="3200" dirty="0" smtClean="0">
                <a:solidFill>
                  <a:schemeClr val="accent6"/>
                </a:solidFill>
              </a:rPr>
              <a:t>ommunity and community organizations</a:t>
            </a:r>
          </a:p>
          <a:p>
            <a:r>
              <a:rPr lang="en-US" sz="3200" dirty="0" smtClean="0">
                <a:solidFill>
                  <a:schemeClr val="accent6"/>
                </a:solidFill>
              </a:rPr>
              <a:t>E</a:t>
            </a:r>
            <a:r>
              <a:rPr sz="3200" dirty="0" smtClean="0">
                <a:solidFill>
                  <a:schemeClr val="accent6"/>
                </a:solidFill>
              </a:rPr>
              <a:t>laborate social networks</a:t>
            </a:r>
          </a:p>
          <a:p>
            <a:r>
              <a:rPr lang="en-US" sz="3200" dirty="0" smtClean="0">
                <a:solidFill>
                  <a:schemeClr val="accent6"/>
                </a:solidFill>
              </a:rPr>
              <a:t>S</a:t>
            </a:r>
            <a:r>
              <a:rPr sz="3200" dirty="0" smtClean="0">
                <a:solidFill>
                  <a:schemeClr val="accent6"/>
                </a:solidFill>
              </a:rPr>
              <a:t>avings </a:t>
            </a:r>
          </a:p>
          <a:p>
            <a:r>
              <a:rPr sz="3200" dirty="0" smtClean="0">
                <a:solidFill>
                  <a:schemeClr val="accent6"/>
                </a:solidFill>
              </a:rPr>
              <a:t>Underinvestment</a:t>
            </a:r>
          </a:p>
          <a:p>
            <a:pPr lvl="1"/>
            <a:r>
              <a:rPr sz="2600" dirty="0" smtClean="0">
                <a:solidFill>
                  <a:schemeClr val="accent6"/>
                </a:solidFill>
              </a:rPr>
              <a:t>Don</a:t>
            </a:r>
            <a:r>
              <a:rPr lang="en-US" sz="2600" dirty="0" smtClean="0">
                <a:solidFill>
                  <a:schemeClr val="accent6"/>
                </a:solidFill>
              </a:rPr>
              <a:t>’t</a:t>
            </a:r>
            <a:r>
              <a:rPr sz="2600" dirty="0" smtClean="0">
                <a:solidFill>
                  <a:schemeClr val="accent6"/>
                </a:solidFill>
              </a:rPr>
              <a:t> subject scarce capital to risk of loss</a:t>
            </a:r>
          </a:p>
          <a:p>
            <a:r>
              <a:rPr sz="3100" dirty="0" smtClean="0">
                <a:solidFill>
                  <a:schemeClr val="accent6"/>
                </a:solidFill>
              </a:rPr>
              <a:t>Governm</a:t>
            </a:r>
            <a:r>
              <a:rPr lang="en-US" sz="3100" dirty="0" smtClean="0">
                <a:solidFill>
                  <a:schemeClr val="accent6"/>
                </a:solidFill>
              </a:rPr>
              <a:t>e</a:t>
            </a:r>
            <a:r>
              <a:rPr sz="3100" dirty="0" smtClean="0">
                <a:solidFill>
                  <a:schemeClr val="accent6"/>
                </a:solidFill>
              </a:rPr>
              <a:t>nt support </a:t>
            </a:r>
            <a:r>
              <a:rPr lang="en-US" sz="3100" dirty="0" smtClean="0">
                <a:solidFill>
                  <a:schemeClr val="accent6"/>
                </a:solidFill>
              </a:rPr>
              <a:t>–</a:t>
            </a:r>
            <a:r>
              <a:rPr sz="3100" dirty="0" smtClean="0">
                <a:solidFill>
                  <a:schemeClr val="accent6"/>
                </a:solidFill>
              </a:rPr>
              <a:t> basis risk </a:t>
            </a:r>
          </a:p>
          <a:p>
            <a:r>
              <a:rPr sz="3100" dirty="0" smtClean="0">
                <a:solidFill>
                  <a:schemeClr val="accent6"/>
                </a:solidFill>
              </a:rPr>
              <a:t>International support </a:t>
            </a:r>
            <a:r>
              <a:rPr lang="en-US" sz="3100" dirty="0" smtClean="0">
                <a:solidFill>
                  <a:schemeClr val="accent6"/>
                </a:solidFill>
              </a:rPr>
              <a:t>–</a:t>
            </a:r>
            <a:r>
              <a:rPr sz="3100" dirty="0" smtClean="0">
                <a:solidFill>
                  <a:schemeClr val="accent6"/>
                </a:solidFill>
              </a:rPr>
              <a:t> </a:t>
            </a:r>
            <a:r>
              <a:rPr lang="en-US" sz="3100" dirty="0" smtClean="0">
                <a:solidFill>
                  <a:schemeClr val="accent6"/>
                </a:solidFill>
              </a:rPr>
              <a:t>start-up costs; </a:t>
            </a:r>
            <a:r>
              <a:rPr sz="3100" dirty="0" smtClean="0">
                <a:solidFill>
                  <a:schemeClr val="accent6"/>
                </a:solidFill>
              </a:rPr>
              <a:t>basis risk</a:t>
            </a:r>
            <a:endParaRPr lang="en-US" sz="3100" dirty="0">
              <a:solidFill>
                <a:schemeClr val="accent6"/>
              </a:solidFill>
            </a:endParaRPr>
          </a:p>
        </p:txBody>
      </p:sp>
      <p:sp>
        <p:nvSpPr>
          <p:cNvPr id="3" name="Slide Number Placeholder 2"/>
          <p:cNvSpPr>
            <a:spLocks noGrp="1"/>
          </p:cNvSpPr>
          <p:nvPr>
            <p:ph type="sldNum" sz="quarter" idx="12"/>
          </p:nvPr>
        </p:nvSpPr>
        <p:spPr/>
        <p:txBody>
          <a:bodyPr/>
          <a:lstStyle/>
          <a:p>
            <a:fld id="{14E52602-8CF9-4B9F-ACD9-0C00B65777DE}" type="slidenum">
              <a:rPr lang="en-US" smtClean="0"/>
              <a:pPr/>
              <a:t>4</a:t>
            </a:fld>
            <a:endParaRPr lang="en-US"/>
          </a:p>
        </p:txBody>
      </p:sp>
    </p:spTree>
    <p:extLst>
      <p:ext uri="{BB962C8B-B14F-4D97-AF65-F5344CB8AC3E}">
        <p14:creationId xmlns:p14="http://schemas.microsoft.com/office/powerpoint/2010/main" val="297734736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cap="small" dirty="0" smtClean="0"/>
              <a:t>Insurance </a:t>
            </a:r>
            <a:r>
              <a:rPr lang="en-US" cap="small" dirty="0" smtClean="0"/>
              <a:t>P</a:t>
            </a:r>
            <a:r>
              <a:rPr cap="small" dirty="0" smtClean="0"/>
              <a:t>remium</a:t>
            </a:r>
            <a:r>
              <a:rPr dirty="0" smtClean="0"/>
              <a:t>:  </a:t>
            </a:r>
            <a:r>
              <a:rPr lang="el-GR" sz="4400" cap="none" dirty="0" smtClean="0"/>
              <a:t>π = </a:t>
            </a:r>
            <a:r>
              <a:rPr lang="en-US" sz="4400" cap="none" dirty="0" smtClean="0"/>
              <a:t>E</a:t>
            </a:r>
            <a:r>
              <a:rPr lang="el-GR" sz="4400" cap="none" dirty="0" smtClean="0"/>
              <a:t>(</a:t>
            </a:r>
            <a:r>
              <a:rPr lang="en-US" sz="4400" cap="none" dirty="0"/>
              <a:t>L</a:t>
            </a:r>
            <a:r>
              <a:rPr lang="el-GR" sz="4400" cap="none" dirty="0" smtClean="0"/>
              <a:t>) + λ</a:t>
            </a:r>
            <a:endParaRPr lang="el-GR" cap="none" dirty="0"/>
          </a:p>
        </p:txBody>
      </p:sp>
      <p:sp>
        <p:nvSpPr>
          <p:cNvPr id="2" name="Content Placeholder 1"/>
          <p:cNvSpPr>
            <a:spLocks noGrp="1"/>
          </p:cNvSpPr>
          <p:nvPr>
            <p:ph idx="1"/>
          </p:nvPr>
        </p:nvSpPr>
        <p:spPr/>
        <p:txBody>
          <a:bodyPr>
            <a:normAutofit fontScale="85000" lnSpcReduction="20000"/>
          </a:bodyPr>
          <a:lstStyle/>
          <a:p>
            <a:pPr>
              <a:buClr>
                <a:schemeClr val="accent6">
                  <a:lumMod val="75000"/>
                </a:schemeClr>
              </a:buClr>
            </a:pPr>
            <a:r>
              <a:rPr sz="3600" dirty="0" smtClean="0">
                <a:solidFill>
                  <a:srgbClr val="786C71"/>
                </a:solidFill>
                <a:cs typeface="Calibri"/>
              </a:rPr>
              <a:t>Fair Premium = expected loss plus loading</a:t>
            </a:r>
          </a:p>
          <a:p>
            <a:pPr lvl="1">
              <a:buClr>
                <a:schemeClr val="accent6">
                  <a:lumMod val="75000"/>
                </a:schemeClr>
              </a:buClr>
            </a:pPr>
            <a:r>
              <a:rPr sz="3200" dirty="0" smtClean="0">
                <a:solidFill>
                  <a:srgbClr val="786C71"/>
                </a:solidFill>
                <a:cs typeface="Calibri"/>
              </a:rPr>
              <a:t>E(L) should be calculated in present value terms</a:t>
            </a:r>
            <a:r>
              <a:rPr lang="en-US" sz="3200" dirty="0" smtClean="0">
                <a:solidFill>
                  <a:srgbClr val="786C71"/>
                </a:solidFill>
                <a:cs typeface="Calibri"/>
              </a:rPr>
              <a:t> (</a:t>
            </a:r>
            <a:r>
              <a:rPr lang="en-US" sz="3200" u="sng" dirty="0" smtClean="0">
                <a:solidFill>
                  <a:srgbClr val="786C71"/>
                </a:solidFill>
                <a:cs typeface="Calibri"/>
              </a:rPr>
              <a:t>account for investmetn income!</a:t>
            </a:r>
            <a:r>
              <a:rPr lang="en-US" sz="3200" dirty="0" smtClean="0">
                <a:solidFill>
                  <a:srgbClr val="786C71"/>
                </a:solidFill>
                <a:cs typeface="Calibri"/>
              </a:rPr>
              <a:t>)</a:t>
            </a:r>
            <a:endParaRPr sz="3200" dirty="0" smtClean="0">
              <a:solidFill>
                <a:srgbClr val="786C71"/>
              </a:solidFill>
              <a:cs typeface="Calibri"/>
            </a:endParaRPr>
          </a:p>
          <a:p>
            <a:pPr lvl="1">
              <a:buClr>
                <a:schemeClr val="accent6">
                  <a:lumMod val="75000"/>
                </a:schemeClr>
              </a:buClr>
            </a:pPr>
            <a:endParaRPr sz="3200" dirty="0">
              <a:solidFill>
                <a:srgbClr val="786C71"/>
              </a:solidFill>
              <a:cs typeface="Calibri"/>
            </a:endParaRPr>
          </a:p>
          <a:p>
            <a:pPr>
              <a:buClr>
                <a:schemeClr val="accent6">
                  <a:lumMod val="75000"/>
                </a:schemeClr>
              </a:buClr>
            </a:pPr>
            <a:r>
              <a:rPr sz="3600" dirty="0" smtClean="0">
                <a:solidFill>
                  <a:srgbClr val="786C71"/>
                </a:solidFill>
                <a:cs typeface="Calibri"/>
              </a:rPr>
              <a:t>Loading includes:</a:t>
            </a:r>
          </a:p>
          <a:p>
            <a:pPr lvl="1">
              <a:buClr>
                <a:schemeClr val="accent6">
                  <a:lumMod val="75000"/>
                </a:schemeClr>
              </a:buClr>
            </a:pPr>
            <a:r>
              <a:rPr lang="en-US" sz="3200" dirty="0" smtClean="0">
                <a:solidFill>
                  <a:srgbClr val="786C71"/>
                </a:solidFill>
                <a:cs typeface="Calibri"/>
              </a:rPr>
              <a:t>Capital cost [protection against loss above E(L)]</a:t>
            </a:r>
          </a:p>
          <a:p>
            <a:pPr lvl="1">
              <a:buClr>
                <a:schemeClr val="accent6">
                  <a:lumMod val="75000"/>
                </a:schemeClr>
              </a:buClr>
            </a:pPr>
            <a:r>
              <a:rPr lang="en-US" sz="3200" dirty="0" smtClean="0">
                <a:solidFill>
                  <a:srgbClr val="786C71"/>
                </a:solidFill>
                <a:cs typeface="Calibri"/>
              </a:rPr>
              <a:t>Distribution marketing</a:t>
            </a:r>
          </a:p>
          <a:p>
            <a:pPr lvl="1">
              <a:buClr>
                <a:schemeClr val="accent6">
                  <a:lumMod val="75000"/>
                </a:schemeClr>
              </a:buClr>
            </a:pPr>
            <a:r>
              <a:rPr lang="en-US" sz="3200" dirty="0" smtClean="0">
                <a:solidFill>
                  <a:srgbClr val="786C71"/>
                </a:solidFill>
                <a:cs typeface="Calibri"/>
              </a:rPr>
              <a:t>Loss Administration expenses</a:t>
            </a:r>
          </a:p>
          <a:p>
            <a:pPr lvl="1">
              <a:buClr>
                <a:schemeClr val="accent6">
                  <a:lumMod val="75000"/>
                </a:schemeClr>
              </a:buClr>
            </a:pPr>
            <a:r>
              <a:rPr lang="en-US" sz="3200" dirty="0" smtClean="0">
                <a:solidFill>
                  <a:srgbClr val="786C71"/>
                </a:solidFill>
                <a:cs typeface="Calibri"/>
              </a:rPr>
              <a:t>General </a:t>
            </a:r>
            <a:r>
              <a:rPr lang="en-US" sz="3200" dirty="0">
                <a:solidFill>
                  <a:srgbClr val="786C71"/>
                </a:solidFill>
                <a:cs typeface="Calibri"/>
              </a:rPr>
              <a:t>overhead</a:t>
            </a:r>
          </a:p>
          <a:p>
            <a:pPr lvl="1">
              <a:buClr>
                <a:schemeClr val="accent6">
                  <a:lumMod val="75000"/>
                </a:schemeClr>
              </a:buClr>
            </a:pPr>
            <a:r>
              <a:rPr lang="en-US" sz="3200" dirty="0">
                <a:solidFill>
                  <a:srgbClr val="786C71"/>
                </a:solidFill>
                <a:cs typeface="Calibri"/>
              </a:rPr>
              <a:t>Profits</a:t>
            </a:r>
          </a:p>
        </p:txBody>
      </p:sp>
      <p:sp>
        <p:nvSpPr>
          <p:cNvPr id="3" name="Slide Number Placeholder 2"/>
          <p:cNvSpPr>
            <a:spLocks noGrp="1"/>
          </p:cNvSpPr>
          <p:nvPr>
            <p:ph type="sldNum" sz="quarter" idx="12"/>
          </p:nvPr>
        </p:nvSpPr>
        <p:spPr/>
        <p:txBody>
          <a:bodyPr/>
          <a:lstStyle/>
          <a:p>
            <a:fld id="{14E52602-8CF9-4B9F-ACD9-0C00B65777DE}" type="slidenum">
              <a:rPr lang="en-US" smtClean="0"/>
              <a:pPr/>
              <a:t>5</a:t>
            </a:fld>
            <a:endParaRPr lang="en-US"/>
          </a:p>
        </p:txBody>
      </p:sp>
    </p:spTree>
    <p:extLst>
      <p:ext uri="{BB962C8B-B14F-4D97-AF65-F5344CB8AC3E}">
        <p14:creationId xmlns:p14="http://schemas.microsoft.com/office/powerpoint/2010/main" val="170836808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98474" y="484094"/>
            <a:ext cx="7556313" cy="735106"/>
          </a:xfrm>
        </p:spPr>
        <p:txBody>
          <a:bodyPr>
            <a:normAutofit/>
          </a:bodyPr>
          <a:lstStyle/>
          <a:p>
            <a:r>
              <a:rPr sz="4000" dirty="0" smtClean="0"/>
              <a:t>Models for Microinsruance</a:t>
            </a:r>
            <a:endParaRPr lang="en-US" sz="4000" dirty="0"/>
          </a:p>
        </p:txBody>
      </p:sp>
      <p:sp>
        <p:nvSpPr>
          <p:cNvPr id="6" name="Text Placeholder 5"/>
          <p:cNvSpPr>
            <a:spLocks noGrp="1"/>
          </p:cNvSpPr>
          <p:nvPr>
            <p:ph type="body" idx="1"/>
          </p:nvPr>
        </p:nvSpPr>
        <p:spPr>
          <a:xfrm>
            <a:off x="228601" y="1524000"/>
            <a:ext cx="3962400" cy="990599"/>
          </a:xfrm>
          <a:solidFill>
            <a:srgbClr val="E2988C"/>
          </a:solidFill>
          <a:ln w="28575" cmpd="sng">
            <a:solidFill>
              <a:srgbClr val="CF543F"/>
            </a:solidFill>
          </a:ln>
        </p:spPr>
        <p:txBody>
          <a:bodyPr anchor="ctr"/>
          <a:lstStyle/>
          <a:p>
            <a:pPr>
              <a:spcBef>
                <a:spcPts val="400"/>
              </a:spcBef>
            </a:pPr>
            <a:r>
              <a:rPr lang="en-US" sz="2800" dirty="0">
                <a:cs typeface="Calibri"/>
              </a:rPr>
              <a:t>Private Insurance: </a:t>
            </a:r>
          </a:p>
          <a:p>
            <a:pPr>
              <a:spcBef>
                <a:spcPts val="400"/>
              </a:spcBef>
            </a:pPr>
            <a:r>
              <a:rPr lang="en-US" sz="2800" dirty="0">
                <a:cs typeface="Calibri"/>
              </a:rPr>
              <a:t>Profit Motivation</a:t>
            </a:r>
          </a:p>
        </p:txBody>
      </p:sp>
      <p:sp>
        <p:nvSpPr>
          <p:cNvPr id="7" name="Content Placeholder 6"/>
          <p:cNvSpPr>
            <a:spLocks noGrp="1"/>
          </p:cNvSpPr>
          <p:nvPr>
            <p:ph sz="half" idx="2"/>
          </p:nvPr>
        </p:nvSpPr>
        <p:spPr>
          <a:xfrm>
            <a:off x="228600" y="2590800"/>
            <a:ext cx="3941379" cy="4114800"/>
          </a:xfrm>
          <a:solidFill>
            <a:schemeClr val="accent2">
              <a:lumMod val="40000"/>
              <a:lumOff val="60000"/>
            </a:schemeClr>
          </a:solidFill>
          <a:ln w="28575" cmpd="sng">
            <a:solidFill>
              <a:srgbClr val="CF543F"/>
            </a:solidFill>
          </a:ln>
        </p:spPr>
        <p:txBody>
          <a:bodyPr>
            <a:noAutofit/>
          </a:bodyPr>
          <a:lstStyle/>
          <a:p>
            <a:r>
              <a:rPr lang="en-US" dirty="0" smtClean="0"/>
              <a:t>Often </a:t>
            </a:r>
            <a:r>
              <a:rPr lang="en-US" dirty="0"/>
              <a:t>teamed with profit </a:t>
            </a:r>
            <a:r>
              <a:rPr lang="en-US" dirty="0" smtClean="0"/>
              <a:t>oriented microfinance</a:t>
            </a:r>
          </a:p>
          <a:p>
            <a:r>
              <a:rPr lang="en-US" dirty="0" smtClean="0"/>
              <a:t>Initially linked to loans</a:t>
            </a:r>
          </a:p>
          <a:p>
            <a:r>
              <a:rPr lang="en-US" dirty="0" smtClean="0"/>
              <a:t>Professional management</a:t>
            </a:r>
          </a:p>
          <a:p>
            <a:r>
              <a:rPr lang="en-US" dirty="0" smtClean="0"/>
              <a:t>Actuarial models incipient</a:t>
            </a:r>
          </a:p>
          <a:p>
            <a:r>
              <a:rPr lang="en-US" dirty="0" smtClean="0"/>
              <a:t>Risk Classification</a:t>
            </a:r>
          </a:p>
          <a:p>
            <a:r>
              <a:rPr lang="en-US" dirty="0" smtClean="0"/>
              <a:t>Separate capital</a:t>
            </a:r>
          </a:p>
        </p:txBody>
      </p:sp>
      <p:sp>
        <p:nvSpPr>
          <p:cNvPr id="8" name="Text Placeholder 7"/>
          <p:cNvSpPr>
            <a:spLocks noGrp="1"/>
          </p:cNvSpPr>
          <p:nvPr>
            <p:ph type="body" sz="quarter" idx="3"/>
          </p:nvPr>
        </p:nvSpPr>
        <p:spPr>
          <a:xfrm>
            <a:off x="4343400" y="1524001"/>
            <a:ext cx="4648200" cy="990599"/>
          </a:xfrm>
          <a:solidFill>
            <a:srgbClr val="E2988C"/>
          </a:solidFill>
          <a:ln w="28575" cmpd="sng">
            <a:solidFill>
              <a:srgbClr val="CF543F"/>
            </a:solidFill>
          </a:ln>
        </p:spPr>
        <p:txBody>
          <a:bodyPr anchor="ctr"/>
          <a:lstStyle/>
          <a:p>
            <a:pPr>
              <a:spcBef>
                <a:spcPts val="400"/>
              </a:spcBef>
            </a:pPr>
            <a:r>
              <a:rPr lang="en-US" sz="2800" dirty="0" smtClean="0">
                <a:cs typeface="Calibri"/>
              </a:rPr>
              <a:t>Community Based Insurance: </a:t>
            </a:r>
          </a:p>
          <a:p>
            <a:pPr>
              <a:spcBef>
                <a:spcPts val="400"/>
              </a:spcBef>
            </a:pPr>
            <a:r>
              <a:rPr lang="en-US" sz="2800" dirty="0" smtClean="0">
                <a:cs typeface="Calibri"/>
              </a:rPr>
              <a:t>Member Needs Motivation</a:t>
            </a:r>
          </a:p>
        </p:txBody>
      </p:sp>
      <p:sp>
        <p:nvSpPr>
          <p:cNvPr id="9" name="Content Placeholder 8"/>
          <p:cNvSpPr>
            <a:spLocks noGrp="1"/>
          </p:cNvSpPr>
          <p:nvPr>
            <p:ph sz="quarter" idx="4"/>
          </p:nvPr>
        </p:nvSpPr>
        <p:spPr>
          <a:xfrm>
            <a:off x="4343400" y="2590800"/>
            <a:ext cx="4648200" cy="4114800"/>
          </a:xfrm>
          <a:solidFill>
            <a:srgbClr val="ECBBB2"/>
          </a:solidFill>
          <a:ln w="28575" cmpd="sng">
            <a:solidFill>
              <a:srgbClr val="CF543F"/>
            </a:solidFill>
          </a:ln>
        </p:spPr>
        <p:txBody>
          <a:bodyPr>
            <a:noAutofit/>
          </a:bodyPr>
          <a:lstStyle/>
          <a:p>
            <a:r>
              <a:rPr lang="en-US" dirty="0" smtClean="0"/>
              <a:t>Often teamed with community based microfinance</a:t>
            </a:r>
          </a:p>
          <a:p>
            <a:r>
              <a:rPr lang="en-US" dirty="0" smtClean="0"/>
              <a:t>Fill perceived needs in community</a:t>
            </a:r>
          </a:p>
          <a:p>
            <a:r>
              <a:rPr lang="en-US" dirty="0" smtClean="0"/>
              <a:t>Limited actuarial capacity – losses shared within the community</a:t>
            </a:r>
          </a:p>
          <a:p>
            <a:r>
              <a:rPr lang="en-US" dirty="0" smtClean="0"/>
              <a:t>Pricing somewhat informal at first – need to sharpen pencils</a:t>
            </a:r>
          </a:p>
          <a:p>
            <a:r>
              <a:rPr lang="en-US" dirty="0" smtClean="0"/>
              <a:t>Capital mixed with other projects</a:t>
            </a:r>
            <a:endParaRPr lang="en-US" dirty="0"/>
          </a:p>
        </p:txBody>
      </p:sp>
      <p:sp>
        <p:nvSpPr>
          <p:cNvPr id="3" name="Slide Number Placeholder 2"/>
          <p:cNvSpPr>
            <a:spLocks noGrp="1"/>
          </p:cNvSpPr>
          <p:nvPr>
            <p:ph type="sldNum" sz="quarter" idx="12"/>
          </p:nvPr>
        </p:nvSpPr>
        <p:spPr/>
        <p:txBody>
          <a:bodyPr/>
          <a:lstStyle/>
          <a:p>
            <a:fld id="{14E52602-8CF9-4B9F-ACD9-0C00B65777DE}" type="slidenum">
              <a:rPr lang="en-US" smtClean="0"/>
              <a:pPr/>
              <a:t>6</a:t>
            </a:fld>
            <a:endParaRPr lang="en-US" dirty="0"/>
          </a:p>
        </p:txBody>
      </p:sp>
    </p:spTree>
    <p:extLst>
      <p:ext uri="{BB962C8B-B14F-4D97-AF65-F5344CB8AC3E}">
        <p14:creationId xmlns:p14="http://schemas.microsoft.com/office/powerpoint/2010/main" val="5813698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grpId="0" nodeType="clickEffect">
                                  <p:stCondLst>
                                    <p:cond delay="0"/>
                                  </p:stCondLst>
                                  <p:childTnLst>
                                    <p:set>
                                      <p:cBhvr>
                                        <p:cTn id="14" dur="1" fill="hold">
                                          <p:stCondLst>
                                            <p:cond delay="0"/>
                                          </p:stCondLst>
                                        </p:cTn>
                                        <p:tgtEl>
                                          <p:spTgt spid="7">
                                            <p:bg/>
                                          </p:spTgt>
                                        </p:tgtEl>
                                        <p:attrNameLst>
                                          <p:attrName>style.visibility</p:attrName>
                                        </p:attrNameLst>
                                      </p:cBhvr>
                                      <p:to>
                                        <p:strVal val="visible"/>
                                      </p:to>
                                    </p:set>
                                    <p:anim calcmode="lin" valueType="num">
                                      <p:cBhvr>
                                        <p:cTn id="15" dur="1000" fill="hold"/>
                                        <p:tgtEl>
                                          <p:spTgt spid="7">
                                            <p:bg/>
                                          </p:spTgt>
                                        </p:tgtEl>
                                        <p:attrNameLst>
                                          <p:attrName>ppt_w</p:attrName>
                                        </p:attrNameLst>
                                      </p:cBhvr>
                                      <p:tavLst>
                                        <p:tav tm="0">
                                          <p:val>
                                            <p:strVal val="#ppt_w*0.70"/>
                                          </p:val>
                                        </p:tav>
                                        <p:tav tm="100000">
                                          <p:val>
                                            <p:strVal val="#ppt_w"/>
                                          </p:val>
                                        </p:tav>
                                      </p:tavLst>
                                    </p:anim>
                                    <p:anim calcmode="lin" valueType="num">
                                      <p:cBhvr>
                                        <p:cTn id="16" dur="1000" fill="hold"/>
                                        <p:tgtEl>
                                          <p:spTgt spid="7">
                                            <p:bg/>
                                          </p:spTgt>
                                        </p:tgtEl>
                                        <p:attrNameLst>
                                          <p:attrName>ppt_h</p:attrName>
                                        </p:attrNameLst>
                                      </p:cBhvr>
                                      <p:tavLst>
                                        <p:tav tm="0">
                                          <p:val>
                                            <p:strVal val="#ppt_h"/>
                                          </p:val>
                                        </p:tav>
                                        <p:tav tm="100000">
                                          <p:val>
                                            <p:strVal val="#ppt_h"/>
                                          </p:val>
                                        </p:tav>
                                      </p:tavLst>
                                    </p:anim>
                                    <p:animEffect transition="in" filter="fade">
                                      <p:cBhvr>
                                        <p:cTn id="17" dur="1000"/>
                                        <p:tgtEl>
                                          <p:spTgt spid="7">
                                            <p:bg/>
                                          </p:spTgt>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 calcmode="lin" valueType="num">
                                      <p:cBhvr>
                                        <p:cTn id="20" dur="1000" fill="hold"/>
                                        <p:tgtEl>
                                          <p:spTgt spid="7">
                                            <p:txEl>
                                              <p:pRg st="0" end="0"/>
                                            </p:txEl>
                                          </p:spTgt>
                                        </p:tgtEl>
                                        <p:attrNameLst>
                                          <p:attrName>ppt_w</p:attrName>
                                        </p:attrNameLst>
                                      </p:cBhvr>
                                      <p:tavLst>
                                        <p:tav tm="0">
                                          <p:val>
                                            <p:strVal val="#ppt_w*0.70"/>
                                          </p:val>
                                        </p:tav>
                                        <p:tav tm="100000">
                                          <p:val>
                                            <p:strVal val="#ppt_w"/>
                                          </p:val>
                                        </p:tav>
                                      </p:tavLst>
                                    </p:anim>
                                    <p:anim calcmode="lin" valueType="num">
                                      <p:cBhvr>
                                        <p:cTn id="21" dur="1000" fill="hold"/>
                                        <p:tgtEl>
                                          <p:spTgt spid="7">
                                            <p:txEl>
                                              <p:pRg st="0" end="0"/>
                                            </p:txEl>
                                          </p:spTgt>
                                        </p:tgtEl>
                                        <p:attrNameLst>
                                          <p:attrName>ppt_h</p:attrName>
                                        </p:attrNameLst>
                                      </p:cBhvr>
                                      <p:tavLst>
                                        <p:tav tm="0">
                                          <p:val>
                                            <p:strVal val="#ppt_h"/>
                                          </p:val>
                                        </p:tav>
                                        <p:tav tm="100000">
                                          <p:val>
                                            <p:strVal val="#ppt_h"/>
                                          </p:val>
                                        </p:tav>
                                      </p:tavLst>
                                    </p:anim>
                                    <p:animEffect transition="in" filter="fade">
                                      <p:cBhvr>
                                        <p:cTn id="22" dur="1000"/>
                                        <p:tgtEl>
                                          <p:spTgt spid="7">
                                            <p:txEl>
                                              <p:pRg st="0" end="0"/>
                                            </p:txEl>
                                          </p:spTgt>
                                        </p:tgtEl>
                                      </p:cBhvr>
                                    </p:animEffect>
                                  </p:childTnLst>
                                </p:cTn>
                              </p:par>
                              <p:par>
                                <p:cTn id="23" presetID="55" presetClass="entr" presetSubtype="0" fill="hold" grpId="0" nodeType="with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 calcmode="lin" valueType="num">
                                      <p:cBhvr>
                                        <p:cTn id="25" dur="1000" fill="hold"/>
                                        <p:tgtEl>
                                          <p:spTgt spid="7">
                                            <p:txEl>
                                              <p:pRg st="1" end="1"/>
                                            </p:txEl>
                                          </p:spTgt>
                                        </p:tgtEl>
                                        <p:attrNameLst>
                                          <p:attrName>ppt_w</p:attrName>
                                        </p:attrNameLst>
                                      </p:cBhvr>
                                      <p:tavLst>
                                        <p:tav tm="0">
                                          <p:val>
                                            <p:strVal val="#ppt_w*0.70"/>
                                          </p:val>
                                        </p:tav>
                                        <p:tav tm="100000">
                                          <p:val>
                                            <p:strVal val="#ppt_w"/>
                                          </p:val>
                                        </p:tav>
                                      </p:tavLst>
                                    </p:anim>
                                    <p:anim calcmode="lin" valueType="num">
                                      <p:cBhvr>
                                        <p:cTn id="26" dur="1000" fill="hold"/>
                                        <p:tgtEl>
                                          <p:spTgt spid="7">
                                            <p:txEl>
                                              <p:pRg st="1" end="1"/>
                                            </p:txEl>
                                          </p:spTgt>
                                        </p:tgtEl>
                                        <p:attrNameLst>
                                          <p:attrName>ppt_h</p:attrName>
                                        </p:attrNameLst>
                                      </p:cBhvr>
                                      <p:tavLst>
                                        <p:tav tm="0">
                                          <p:val>
                                            <p:strVal val="#ppt_h"/>
                                          </p:val>
                                        </p:tav>
                                        <p:tav tm="100000">
                                          <p:val>
                                            <p:strVal val="#ppt_h"/>
                                          </p:val>
                                        </p:tav>
                                      </p:tavLst>
                                    </p:anim>
                                    <p:animEffect transition="in" filter="fade">
                                      <p:cBhvr>
                                        <p:cTn id="27" dur="1000"/>
                                        <p:tgtEl>
                                          <p:spTgt spid="7">
                                            <p:txEl>
                                              <p:pRg st="1" end="1"/>
                                            </p:txEl>
                                          </p:spTgt>
                                        </p:tgtEl>
                                      </p:cBhvr>
                                    </p:animEffect>
                                  </p:childTnLst>
                                </p:cTn>
                              </p:par>
                              <p:par>
                                <p:cTn id="28" presetID="55" presetClass="entr" presetSubtype="0" fill="hold" grpId="0" nodeType="withEffect">
                                  <p:stCondLst>
                                    <p:cond delay="0"/>
                                  </p:stCondLst>
                                  <p:childTnLst>
                                    <p:set>
                                      <p:cBhvr>
                                        <p:cTn id="29" dur="1" fill="hold">
                                          <p:stCondLst>
                                            <p:cond delay="0"/>
                                          </p:stCondLst>
                                        </p:cTn>
                                        <p:tgtEl>
                                          <p:spTgt spid="7">
                                            <p:txEl>
                                              <p:pRg st="2" end="2"/>
                                            </p:txEl>
                                          </p:spTgt>
                                        </p:tgtEl>
                                        <p:attrNameLst>
                                          <p:attrName>style.visibility</p:attrName>
                                        </p:attrNameLst>
                                      </p:cBhvr>
                                      <p:to>
                                        <p:strVal val="visible"/>
                                      </p:to>
                                    </p:set>
                                    <p:anim calcmode="lin" valueType="num">
                                      <p:cBhvr>
                                        <p:cTn id="30" dur="1000" fill="hold"/>
                                        <p:tgtEl>
                                          <p:spTgt spid="7">
                                            <p:txEl>
                                              <p:pRg st="2" end="2"/>
                                            </p:txEl>
                                          </p:spTgt>
                                        </p:tgtEl>
                                        <p:attrNameLst>
                                          <p:attrName>ppt_w</p:attrName>
                                        </p:attrNameLst>
                                      </p:cBhvr>
                                      <p:tavLst>
                                        <p:tav tm="0">
                                          <p:val>
                                            <p:strVal val="#ppt_w*0.70"/>
                                          </p:val>
                                        </p:tav>
                                        <p:tav tm="100000">
                                          <p:val>
                                            <p:strVal val="#ppt_w"/>
                                          </p:val>
                                        </p:tav>
                                      </p:tavLst>
                                    </p:anim>
                                    <p:anim calcmode="lin" valueType="num">
                                      <p:cBhvr>
                                        <p:cTn id="31" dur="1000" fill="hold"/>
                                        <p:tgtEl>
                                          <p:spTgt spid="7">
                                            <p:txEl>
                                              <p:pRg st="2" end="2"/>
                                            </p:txEl>
                                          </p:spTgt>
                                        </p:tgtEl>
                                        <p:attrNameLst>
                                          <p:attrName>ppt_h</p:attrName>
                                        </p:attrNameLst>
                                      </p:cBhvr>
                                      <p:tavLst>
                                        <p:tav tm="0">
                                          <p:val>
                                            <p:strVal val="#ppt_h"/>
                                          </p:val>
                                        </p:tav>
                                        <p:tav tm="100000">
                                          <p:val>
                                            <p:strVal val="#ppt_h"/>
                                          </p:val>
                                        </p:tav>
                                      </p:tavLst>
                                    </p:anim>
                                    <p:animEffect transition="in" filter="fade">
                                      <p:cBhvr>
                                        <p:cTn id="32" dur="1000"/>
                                        <p:tgtEl>
                                          <p:spTgt spid="7">
                                            <p:txEl>
                                              <p:pRg st="2" end="2"/>
                                            </p:txEl>
                                          </p:spTgt>
                                        </p:tgtEl>
                                      </p:cBhvr>
                                    </p:animEffect>
                                  </p:childTnLst>
                                </p:cTn>
                              </p:par>
                              <p:par>
                                <p:cTn id="33" presetID="55" presetClass="entr" presetSubtype="0" fill="hold" grpId="0" nodeType="withEffect">
                                  <p:stCondLst>
                                    <p:cond delay="0"/>
                                  </p:stCondLst>
                                  <p:childTnLst>
                                    <p:set>
                                      <p:cBhvr>
                                        <p:cTn id="34" dur="1" fill="hold">
                                          <p:stCondLst>
                                            <p:cond delay="0"/>
                                          </p:stCondLst>
                                        </p:cTn>
                                        <p:tgtEl>
                                          <p:spTgt spid="7">
                                            <p:txEl>
                                              <p:pRg st="3" end="3"/>
                                            </p:txEl>
                                          </p:spTgt>
                                        </p:tgtEl>
                                        <p:attrNameLst>
                                          <p:attrName>style.visibility</p:attrName>
                                        </p:attrNameLst>
                                      </p:cBhvr>
                                      <p:to>
                                        <p:strVal val="visible"/>
                                      </p:to>
                                    </p:set>
                                    <p:anim calcmode="lin" valueType="num">
                                      <p:cBhvr>
                                        <p:cTn id="35" dur="1000" fill="hold"/>
                                        <p:tgtEl>
                                          <p:spTgt spid="7">
                                            <p:txEl>
                                              <p:pRg st="3" end="3"/>
                                            </p:txEl>
                                          </p:spTgt>
                                        </p:tgtEl>
                                        <p:attrNameLst>
                                          <p:attrName>ppt_w</p:attrName>
                                        </p:attrNameLst>
                                      </p:cBhvr>
                                      <p:tavLst>
                                        <p:tav tm="0">
                                          <p:val>
                                            <p:strVal val="#ppt_w*0.70"/>
                                          </p:val>
                                        </p:tav>
                                        <p:tav tm="100000">
                                          <p:val>
                                            <p:strVal val="#ppt_w"/>
                                          </p:val>
                                        </p:tav>
                                      </p:tavLst>
                                    </p:anim>
                                    <p:anim calcmode="lin" valueType="num">
                                      <p:cBhvr>
                                        <p:cTn id="36" dur="1000" fill="hold"/>
                                        <p:tgtEl>
                                          <p:spTgt spid="7">
                                            <p:txEl>
                                              <p:pRg st="3" end="3"/>
                                            </p:txEl>
                                          </p:spTgt>
                                        </p:tgtEl>
                                        <p:attrNameLst>
                                          <p:attrName>ppt_h</p:attrName>
                                        </p:attrNameLst>
                                      </p:cBhvr>
                                      <p:tavLst>
                                        <p:tav tm="0">
                                          <p:val>
                                            <p:strVal val="#ppt_h"/>
                                          </p:val>
                                        </p:tav>
                                        <p:tav tm="100000">
                                          <p:val>
                                            <p:strVal val="#ppt_h"/>
                                          </p:val>
                                        </p:tav>
                                      </p:tavLst>
                                    </p:anim>
                                    <p:animEffect transition="in" filter="fade">
                                      <p:cBhvr>
                                        <p:cTn id="37" dur="1000"/>
                                        <p:tgtEl>
                                          <p:spTgt spid="7">
                                            <p:txEl>
                                              <p:pRg st="3" end="3"/>
                                            </p:txEl>
                                          </p:spTgt>
                                        </p:tgtEl>
                                      </p:cBhvr>
                                    </p:animEffect>
                                  </p:childTnLst>
                                </p:cTn>
                              </p:par>
                              <p:par>
                                <p:cTn id="38" presetID="55" presetClass="entr" presetSubtype="0" fill="hold" grpId="0" nodeType="withEffect">
                                  <p:stCondLst>
                                    <p:cond delay="0"/>
                                  </p:stCondLst>
                                  <p:childTnLst>
                                    <p:set>
                                      <p:cBhvr>
                                        <p:cTn id="39" dur="1" fill="hold">
                                          <p:stCondLst>
                                            <p:cond delay="0"/>
                                          </p:stCondLst>
                                        </p:cTn>
                                        <p:tgtEl>
                                          <p:spTgt spid="7">
                                            <p:txEl>
                                              <p:pRg st="4" end="4"/>
                                            </p:txEl>
                                          </p:spTgt>
                                        </p:tgtEl>
                                        <p:attrNameLst>
                                          <p:attrName>style.visibility</p:attrName>
                                        </p:attrNameLst>
                                      </p:cBhvr>
                                      <p:to>
                                        <p:strVal val="visible"/>
                                      </p:to>
                                    </p:set>
                                    <p:anim calcmode="lin" valueType="num">
                                      <p:cBhvr>
                                        <p:cTn id="40" dur="1000" fill="hold"/>
                                        <p:tgtEl>
                                          <p:spTgt spid="7">
                                            <p:txEl>
                                              <p:pRg st="4" end="4"/>
                                            </p:txEl>
                                          </p:spTgt>
                                        </p:tgtEl>
                                        <p:attrNameLst>
                                          <p:attrName>ppt_w</p:attrName>
                                        </p:attrNameLst>
                                      </p:cBhvr>
                                      <p:tavLst>
                                        <p:tav tm="0">
                                          <p:val>
                                            <p:strVal val="#ppt_w*0.70"/>
                                          </p:val>
                                        </p:tav>
                                        <p:tav tm="100000">
                                          <p:val>
                                            <p:strVal val="#ppt_w"/>
                                          </p:val>
                                        </p:tav>
                                      </p:tavLst>
                                    </p:anim>
                                    <p:anim calcmode="lin" valueType="num">
                                      <p:cBhvr>
                                        <p:cTn id="41" dur="1000" fill="hold"/>
                                        <p:tgtEl>
                                          <p:spTgt spid="7">
                                            <p:txEl>
                                              <p:pRg st="4" end="4"/>
                                            </p:txEl>
                                          </p:spTgt>
                                        </p:tgtEl>
                                        <p:attrNameLst>
                                          <p:attrName>ppt_h</p:attrName>
                                        </p:attrNameLst>
                                      </p:cBhvr>
                                      <p:tavLst>
                                        <p:tav tm="0">
                                          <p:val>
                                            <p:strVal val="#ppt_h"/>
                                          </p:val>
                                        </p:tav>
                                        <p:tav tm="100000">
                                          <p:val>
                                            <p:strVal val="#ppt_h"/>
                                          </p:val>
                                        </p:tav>
                                      </p:tavLst>
                                    </p:anim>
                                    <p:animEffect transition="in" filter="fade">
                                      <p:cBhvr>
                                        <p:cTn id="42" dur="1000"/>
                                        <p:tgtEl>
                                          <p:spTgt spid="7">
                                            <p:txEl>
                                              <p:pRg st="4" end="4"/>
                                            </p:txEl>
                                          </p:spTgt>
                                        </p:tgtEl>
                                      </p:cBhvr>
                                    </p:animEffect>
                                  </p:childTnLst>
                                </p:cTn>
                              </p:par>
                              <p:par>
                                <p:cTn id="43" presetID="55" presetClass="entr" presetSubtype="0" fill="hold" grpId="0" nodeType="withEffect">
                                  <p:stCondLst>
                                    <p:cond delay="0"/>
                                  </p:stCondLst>
                                  <p:childTnLst>
                                    <p:set>
                                      <p:cBhvr>
                                        <p:cTn id="44" dur="1" fill="hold">
                                          <p:stCondLst>
                                            <p:cond delay="0"/>
                                          </p:stCondLst>
                                        </p:cTn>
                                        <p:tgtEl>
                                          <p:spTgt spid="7">
                                            <p:txEl>
                                              <p:pRg st="5" end="5"/>
                                            </p:txEl>
                                          </p:spTgt>
                                        </p:tgtEl>
                                        <p:attrNameLst>
                                          <p:attrName>style.visibility</p:attrName>
                                        </p:attrNameLst>
                                      </p:cBhvr>
                                      <p:to>
                                        <p:strVal val="visible"/>
                                      </p:to>
                                    </p:set>
                                    <p:anim calcmode="lin" valueType="num">
                                      <p:cBhvr>
                                        <p:cTn id="45" dur="1000" fill="hold"/>
                                        <p:tgtEl>
                                          <p:spTgt spid="7">
                                            <p:txEl>
                                              <p:pRg st="5" end="5"/>
                                            </p:txEl>
                                          </p:spTgt>
                                        </p:tgtEl>
                                        <p:attrNameLst>
                                          <p:attrName>ppt_w</p:attrName>
                                        </p:attrNameLst>
                                      </p:cBhvr>
                                      <p:tavLst>
                                        <p:tav tm="0">
                                          <p:val>
                                            <p:strVal val="#ppt_w*0.70"/>
                                          </p:val>
                                        </p:tav>
                                        <p:tav tm="100000">
                                          <p:val>
                                            <p:strVal val="#ppt_w"/>
                                          </p:val>
                                        </p:tav>
                                      </p:tavLst>
                                    </p:anim>
                                    <p:anim calcmode="lin" valueType="num">
                                      <p:cBhvr>
                                        <p:cTn id="46" dur="1000" fill="hold"/>
                                        <p:tgtEl>
                                          <p:spTgt spid="7">
                                            <p:txEl>
                                              <p:pRg st="5" end="5"/>
                                            </p:txEl>
                                          </p:spTgt>
                                        </p:tgtEl>
                                        <p:attrNameLst>
                                          <p:attrName>ppt_h</p:attrName>
                                        </p:attrNameLst>
                                      </p:cBhvr>
                                      <p:tavLst>
                                        <p:tav tm="0">
                                          <p:val>
                                            <p:strVal val="#ppt_h"/>
                                          </p:val>
                                        </p:tav>
                                        <p:tav tm="100000">
                                          <p:val>
                                            <p:strVal val="#ppt_h"/>
                                          </p:val>
                                        </p:tav>
                                      </p:tavLst>
                                    </p:anim>
                                    <p:animEffect transition="in" filter="fade">
                                      <p:cBhvr>
                                        <p:cTn id="47" dur="1000"/>
                                        <p:tgtEl>
                                          <p:spTgt spid="7">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8">
                                            <p:bg/>
                                          </p:spTgt>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8">
                                            <p:txEl>
                                              <p:pRg st="0" end="0"/>
                                            </p:txEl>
                                          </p:spTgt>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55" presetClass="entr" presetSubtype="0" fill="hold" grpId="0" nodeType="clickEffect">
                                  <p:stCondLst>
                                    <p:cond delay="0"/>
                                  </p:stCondLst>
                                  <p:childTnLst>
                                    <p:set>
                                      <p:cBhvr>
                                        <p:cTn id="59" dur="1" fill="hold">
                                          <p:stCondLst>
                                            <p:cond delay="0"/>
                                          </p:stCondLst>
                                        </p:cTn>
                                        <p:tgtEl>
                                          <p:spTgt spid="9">
                                            <p:bg/>
                                          </p:spTgt>
                                        </p:tgtEl>
                                        <p:attrNameLst>
                                          <p:attrName>style.visibility</p:attrName>
                                        </p:attrNameLst>
                                      </p:cBhvr>
                                      <p:to>
                                        <p:strVal val="visible"/>
                                      </p:to>
                                    </p:set>
                                    <p:anim calcmode="lin" valueType="num">
                                      <p:cBhvr>
                                        <p:cTn id="60" dur="1000" fill="hold"/>
                                        <p:tgtEl>
                                          <p:spTgt spid="9">
                                            <p:bg/>
                                          </p:spTgt>
                                        </p:tgtEl>
                                        <p:attrNameLst>
                                          <p:attrName>ppt_w</p:attrName>
                                        </p:attrNameLst>
                                      </p:cBhvr>
                                      <p:tavLst>
                                        <p:tav tm="0">
                                          <p:val>
                                            <p:strVal val="#ppt_w*0.70"/>
                                          </p:val>
                                        </p:tav>
                                        <p:tav tm="100000">
                                          <p:val>
                                            <p:strVal val="#ppt_w"/>
                                          </p:val>
                                        </p:tav>
                                      </p:tavLst>
                                    </p:anim>
                                    <p:anim calcmode="lin" valueType="num">
                                      <p:cBhvr>
                                        <p:cTn id="61" dur="1000" fill="hold"/>
                                        <p:tgtEl>
                                          <p:spTgt spid="9">
                                            <p:bg/>
                                          </p:spTgt>
                                        </p:tgtEl>
                                        <p:attrNameLst>
                                          <p:attrName>ppt_h</p:attrName>
                                        </p:attrNameLst>
                                      </p:cBhvr>
                                      <p:tavLst>
                                        <p:tav tm="0">
                                          <p:val>
                                            <p:strVal val="#ppt_h"/>
                                          </p:val>
                                        </p:tav>
                                        <p:tav tm="100000">
                                          <p:val>
                                            <p:strVal val="#ppt_h"/>
                                          </p:val>
                                        </p:tav>
                                      </p:tavLst>
                                    </p:anim>
                                    <p:animEffect transition="in" filter="fade">
                                      <p:cBhvr>
                                        <p:cTn id="62" dur="1000"/>
                                        <p:tgtEl>
                                          <p:spTgt spid="9">
                                            <p:bg/>
                                          </p:spTgt>
                                        </p:tgtEl>
                                      </p:cBhvr>
                                    </p:animEffect>
                                  </p:childTnLst>
                                </p:cTn>
                              </p:par>
                              <p:par>
                                <p:cTn id="63" presetID="55" presetClass="entr" presetSubtype="0" fill="hold" grpId="0" nodeType="withEffect">
                                  <p:stCondLst>
                                    <p:cond delay="0"/>
                                  </p:stCondLst>
                                  <p:childTnLst>
                                    <p:set>
                                      <p:cBhvr>
                                        <p:cTn id="64" dur="1" fill="hold">
                                          <p:stCondLst>
                                            <p:cond delay="0"/>
                                          </p:stCondLst>
                                        </p:cTn>
                                        <p:tgtEl>
                                          <p:spTgt spid="9">
                                            <p:txEl>
                                              <p:pRg st="0" end="0"/>
                                            </p:txEl>
                                          </p:spTgt>
                                        </p:tgtEl>
                                        <p:attrNameLst>
                                          <p:attrName>style.visibility</p:attrName>
                                        </p:attrNameLst>
                                      </p:cBhvr>
                                      <p:to>
                                        <p:strVal val="visible"/>
                                      </p:to>
                                    </p:set>
                                    <p:anim calcmode="lin" valueType="num">
                                      <p:cBhvr>
                                        <p:cTn id="65" dur="1000" fill="hold"/>
                                        <p:tgtEl>
                                          <p:spTgt spid="9">
                                            <p:txEl>
                                              <p:pRg st="0" end="0"/>
                                            </p:txEl>
                                          </p:spTgt>
                                        </p:tgtEl>
                                        <p:attrNameLst>
                                          <p:attrName>ppt_w</p:attrName>
                                        </p:attrNameLst>
                                      </p:cBhvr>
                                      <p:tavLst>
                                        <p:tav tm="0">
                                          <p:val>
                                            <p:strVal val="#ppt_w*0.70"/>
                                          </p:val>
                                        </p:tav>
                                        <p:tav tm="100000">
                                          <p:val>
                                            <p:strVal val="#ppt_w"/>
                                          </p:val>
                                        </p:tav>
                                      </p:tavLst>
                                    </p:anim>
                                    <p:anim calcmode="lin" valueType="num">
                                      <p:cBhvr>
                                        <p:cTn id="66" dur="1000" fill="hold"/>
                                        <p:tgtEl>
                                          <p:spTgt spid="9">
                                            <p:txEl>
                                              <p:pRg st="0" end="0"/>
                                            </p:txEl>
                                          </p:spTgt>
                                        </p:tgtEl>
                                        <p:attrNameLst>
                                          <p:attrName>ppt_h</p:attrName>
                                        </p:attrNameLst>
                                      </p:cBhvr>
                                      <p:tavLst>
                                        <p:tav tm="0">
                                          <p:val>
                                            <p:strVal val="#ppt_h"/>
                                          </p:val>
                                        </p:tav>
                                        <p:tav tm="100000">
                                          <p:val>
                                            <p:strVal val="#ppt_h"/>
                                          </p:val>
                                        </p:tav>
                                      </p:tavLst>
                                    </p:anim>
                                    <p:animEffect transition="in" filter="fade">
                                      <p:cBhvr>
                                        <p:cTn id="67" dur="1000"/>
                                        <p:tgtEl>
                                          <p:spTgt spid="9">
                                            <p:txEl>
                                              <p:pRg st="0" end="0"/>
                                            </p:txEl>
                                          </p:spTgt>
                                        </p:tgtEl>
                                      </p:cBhvr>
                                    </p:animEffect>
                                  </p:childTnLst>
                                </p:cTn>
                              </p:par>
                              <p:par>
                                <p:cTn id="68" presetID="55" presetClass="entr" presetSubtype="0" fill="hold" grpId="0" nodeType="withEffect">
                                  <p:stCondLst>
                                    <p:cond delay="0"/>
                                  </p:stCondLst>
                                  <p:childTnLst>
                                    <p:set>
                                      <p:cBhvr>
                                        <p:cTn id="69" dur="1" fill="hold">
                                          <p:stCondLst>
                                            <p:cond delay="0"/>
                                          </p:stCondLst>
                                        </p:cTn>
                                        <p:tgtEl>
                                          <p:spTgt spid="9">
                                            <p:txEl>
                                              <p:pRg st="1" end="1"/>
                                            </p:txEl>
                                          </p:spTgt>
                                        </p:tgtEl>
                                        <p:attrNameLst>
                                          <p:attrName>style.visibility</p:attrName>
                                        </p:attrNameLst>
                                      </p:cBhvr>
                                      <p:to>
                                        <p:strVal val="visible"/>
                                      </p:to>
                                    </p:set>
                                    <p:anim calcmode="lin" valueType="num">
                                      <p:cBhvr>
                                        <p:cTn id="70" dur="1000" fill="hold"/>
                                        <p:tgtEl>
                                          <p:spTgt spid="9">
                                            <p:txEl>
                                              <p:pRg st="1" end="1"/>
                                            </p:txEl>
                                          </p:spTgt>
                                        </p:tgtEl>
                                        <p:attrNameLst>
                                          <p:attrName>ppt_w</p:attrName>
                                        </p:attrNameLst>
                                      </p:cBhvr>
                                      <p:tavLst>
                                        <p:tav tm="0">
                                          <p:val>
                                            <p:strVal val="#ppt_w*0.70"/>
                                          </p:val>
                                        </p:tav>
                                        <p:tav tm="100000">
                                          <p:val>
                                            <p:strVal val="#ppt_w"/>
                                          </p:val>
                                        </p:tav>
                                      </p:tavLst>
                                    </p:anim>
                                    <p:anim calcmode="lin" valueType="num">
                                      <p:cBhvr>
                                        <p:cTn id="71" dur="1000" fill="hold"/>
                                        <p:tgtEl>
                                          <p:spTgt spid="9">
                                            <p:txEl>
                                              <p:pRg st="1" end="1"/>
                                            </p:txEl>
                                          </p:spTgt>
                                        </p:tgtEl>
                                        <p:attrNameLst>
                                          <p:attrName>ppt_h</p:attrName>
                                        </p:attrNameLst>
                                      </p:cBhvr>
                                      <p:tavLst>
                                        <p:tav tm="0">
                                          <p:val>
                                            <p:strVal val="#ppt_h"/>
                                          </p:val>
                                        </p:tav>
                                        <p:tav tm="100000">
                                          <p:val>
                                            <p:strVal val="#ppt_h"/>
                                          </p:val>
                                        </p:tav>
                                      </p:tavLst>
                                    </p:anim>
                                    <p:animEffect transition="in" filter="fade">
                                      <p:cBhvr>
                                        <p:cTn id="72" dur="1000"/>
                                        <p:tgtEl>
                                          <p:spTgt spid="9">
                                            <p:txEl>
                                              <p:pRg st="1" end="1"/>
                                            </p:txEl>
                                          </p:spTgt>
                                        </p:tgtEl>
                                      </p:cBhvr>
                                    </p:animEffect>
                                  </p:childTnLst>
                                </p:cTn>
                              </p:par>
                              <p:par>
                                <p:cTn id="73" presetID="55" presetClass="entr" presetSubtype="0" fill="hold" grpId="0" nodeType="withEffect">
                                  <p:stCondLst>
                                    <p:cond delay="0"/>
                                  </p:stCondLst>
                                  <p:childTnLst>
                                    <p:set>
                                      <p:cBhvr>
                                        <p:cTn id="74" dur="1" fill="hold">
                                          <p:stCondLst>
                                            <p:cond delay="0"/>
                                          </p:stCondLst>
                                        </p:cTn>
                                        <p:tgtEl>
                                          <p:spTgt spid="9">
                                            <p:txEl>
                                              <p:pRg st="2" end="2"/>
                                            </p:txEl>
                                          </p:spTgt>
                                        </p:tgtEl>
                                        <p:attrNameLst>
                                          <p:attrName>style.visibility</p:attrName>
                                        </p:attrNameLst>
                                      </p:cBhvr>
                                      <p:to>
                                        <p:strVal val="visible"/>
                                      </p:to>
                                    </p:set>
                                    <p:anim calcmode="lin" valueType="num">
                                      <p:cBhvr>
                                        <p:cTn id="75" dur="1000" fill="hold"/>
                                        <p:tgtEl>
                                          <p:spTgt spid="9">
                                            <p:txEl>
                                              <p:pRg st="2" end="2"/>
                                            </p:txEl>
                                          </p:spTgt>
                                        </p:tgtEl>
                                        <p:attrNameLst>
                                          <p:attrName>ppt_w</p:attrName>
                                        </p:attrNameLst>
                                      </p:cBhvr>
                                      <p:tavLst>
                                        <p:tav tm="0">
                                          <p:val>
                                            <p:strVal val="#ppt_w*0.70"/>
                                          </p:val>
                                        </p:tav>
                                        <p:tav tm="100000">
                                          <p:val>
                                            <p:strVal val="#ppt_w"/>
                                          </p:val>
                                        </p:tav>
                                      </p:tavLst>
                                    </p:anim>
                                    <p:anim calcmode="lin" valueType="num">
                                      <p:cBhvr>
                                        <p:cTn id="76" dur="1000" fill="hold"/>
                                        <p:tgtEl>
                                          <p:spTgt spid="9">
                                            <p:txEl>
                                              <p:pRg st="2" end="2"/>
                                            </p:txEl>
                                          </p:spTgt>
                                        </p:tgtEl>
                                        <p:attrNameLst>
                                          <p:attrName>ppt_h</p:attrName>
                                        </p:attrNameLst>
                                      </p:cBhvr>
                                      <p:tavLst>
                                        <p:tav tm="0">
                                          <p:val>
                                            <p:strVal val="#ppt_h"/>
                                          </p:val>
                                        </p:tav>
                                        <p:tav tm="100000">
                                          <p:val>
                                            <p:strVal val="#ppt_h"/>
                                          </p:val>
                                        </p:tav>
                                      </p:tavLst>
                                    </p:anim>
                                    <p:animEffect transition="in" filter="fade">
                                      <p:cBhvr>
                                        <p:cTn id="77" dur="1000"/>
                                        <p:tgtEl>
                                          <p:spTgt spid="9">
                                            <p:txEl>
                                              <p:pRg st="2" end="2"/>
                                            </p:txEl>
                                          </p:spTgt>
                                        </p:tgtEl>
                                      </p:cBhvr>
                                    </p:animEffect>
                                  </p:childTnLst>
                                </p:cTn>
                              </p:par>
                              <p:par>
                                <p:cTn id="78" presetID="55" presetClass="entr" presetSubtype="0" fill="hold" grpId="0" nodeType="withEffect">
                                  <p:stCondLst>
                                    <p:cond delay="0"/>
                                  </p:stCondLst>
                                  <p:childTnLst>
                                    <p:set>
                                      <p:cBhvr>
                                        <p:cTn id="79" dur="1" fill="hold">
                                          <p:stCondLst>
                                            <p:cond delay="0"/>
                                          </p:stCondLst>
                                        </p:cTn>
                                        <p:tgtEl>
                                          <p:spTgt spid="9">
                                            <p:txEl>
                                              <p:pRg st="3" end="3"/>
                                            </p:txEl>
                                          </p:spTgt>
                                        </p:tgtEl>
                                        <p:attrNameLst>
                                          <p:attrName>style.visibility</p:attrName>
                                        </p:attrNameLst>
                                      </p:cBhvr>
                                      <p:to>
                                        <p:strVal val="visible"/>
                                      </p:to>
                                    </p:set>
                                    <p:anim calcmode="lin" valueType="num">
                                      <p:cBhvr>
                                        <p:cTn id="80" dur="1000" fill="hold"/>
                                        <p:tgtEl>
                                          <p:spTgt spid="9">
                                            <p:txEl>
                                              <p:pRg st="3" end="3"/>
                                            </p:txEl>
                                          </p:spTgt>
                                        </p:tgtEl>
                                        <p:attrNameLst>
                                          <p:attrName>ppt_w</p:attrName>
                                        </p:attrNameLst>
                                      </p:cBhvr>
                                      <p:tavLst>
                                        <p:tav tm="0">
                                          <p:val>
                                            <p:strVal val="#ppt_w*0.70"/>
                                          </p:val>
                                        </p:tav>
                                        <p:tav tm="100000">
                                          <p:val>
                                            <p:strVal val="#ppt_w"/>
                                          </p:val>
                                        </p:tav>
                                      </p:tavLst>
                                    </p:anim>
                                    <p:anim calcmode="lin" valueType="num">
                                      <p:cBhvr>
                                        <p:cTn id="81" dur="1000" fill="hold"/>
                                        <p:tgtEl>
                                          <p:spTgt spid="9">
                                            <p:txEl>
                                              <p:pRg st="3" end="3"/>
                                            </p:txEl>
                                          </p:spTgt>
                                        </p:tgtEl>
                                        <p:attrNameLst>
                                          <p:attrName>ppt_h</p:attrName>
                                        </p:attrNameLst>
                                      </p:cBhvr>
                                      <p:tavLst>
                                        <p:tav tm="0">
                                          <p:val>
                                            <p:strVal val="#ppt_h"/>
                                          </p:val>
                                        </p:tav>
                                        <p:tav tm="100000">
                                          <p:val>
                                            <p:strVal val="#ppt_h"/>
                                          </p:val>
                                        </p:tav>
                                      </p:tavLst>
                                    </p:anim>
                                    <p:animEffect transition="in" filter="fade">
                                      <p:cBhvr>
                                        <p:cTn id="82" dur="1000"/>
                                        <p:tgtEl>
                                          <p:spTgt spid="9">
                                            <p:txEl>
                                              <p:pRg st="3" end="3"/>
                                            </p:txEl>
                                          </p:spTgt>
                                        </p:tgtEl>
                                      </p:cBhvr>
                                    </p:animEffect>
                                  </p:childTnLst>
                                </p:cTn>
                              </p:par>
                              <p:par>
                                <p:cTn id="83" presetID="55" presetClass="entr" presetSubtype="0" fill="hold" grpId="0" nodeType="withEffect">
                                  <p:stCondLst>
                                    <p:cond delay="0"/>
                                  </p:stCondLst>
                                  <p:childTnLst>
                                    <p:set>
                                      <p:cBhvr>
                                        <p:cTn id="84" dur="1" fill="hold">
                                          <p:stCondLst>
                                            <p:cond delay="0"/>
                                          </p:stCondLst>
                                        </p:cTn>
                                        <p:tgtEl>
                                          <p:spTgt spid="9">
                                            <p:txEl>
                                              <p:pRg st="4" end="4"/>
                                            </p:txEl>
                                          </p:spTgt>
                                        </p:tgtEl>
                                        <p:attrNameLst>
                                          <p:attrName>style.visibility</p:attrName>
                                        </p:attrNameLst>
                                      </p:cBhvr>
                                      <p:to>
                                        <p:strVal val="visible"/>
                                      </p:to>
                                    </p:set>
                                    <p:anim calcmode="lin" valueType="num">
                                      <p:cBhvr>
                                        <p:cTn id="85" dur="1000" fill="hold"/>
                                        <p:tgtEl>
                                          <p:spTgt spid="9">
                                            <p:txEl>
                                              <p:pRg st="4" end="4"/>
                                            </p:txEl>
                                          </p:spTgt>
                                        </p:tgtEl>
                                        <p:attrNameLst>
                                          <p:attrName>ppt_w</p:attrName>
                                        </p:attrNameLst>
                                      </p:cBhvr>
                                      <p:tavLst>
                                        <p:tav tm="0">
                                          <p:val>
                                            <p:strVal val="#ppt_w*0.70"/>
                                          </p:val>
                                        </p:tav>
                                        <p:tav tm="100000">
                                          <p:val>
                                            <p:strVal val="#ppt_w"/>
                                          </p:val>
                                        </p:tav>
                                      </p:tavLst>
                                    </p:anim>
                                    <p:anim calcmode="lin" valueType="num">
                                      <p:cBhvr>
                                        <p:cTn id="86" dur="1000" fill="hold"/>
                                        <p:tgtEl>
                                          <p:spTgt spid="9">
                                            <p:txEl>
                                              <p:pRg st="4" end="4"/>
                                            </p:txEl>
                                          </p:spTgt>
                                        </p:tgtEl>
                                        <p:attrNameLst>
                                          <p:attrName>ppt_h</p:attrName>
                                        </p:attrNameLst>
                                      </p:cBhvr>
                                      <p:tavLst>
                                        <p:tav tm="0">
                                          <p:val>
                                            <p:strVal val="#ppt_h"/>
                                          </p:val>
                                        </p:tav>
                                        <p:tav tm="100000">
                                          <p:val>
                                            <p:strVal val="#ppt_h"/>
                                          </p:val>
                                        </p:tav>
                                      </p:tavLst>
                                    </p:anim>
                                    <p:animEffect transition="in" filter="fade">
                                      <p:cBhvr>
                                        <p:cTn id="87" dur="10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7" grpId="0" build="p" animBg="1"/>
      <p:bldP spid="8" grpId="0" build="p" animBg="1"/>
      <p:bldP spid="9"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a:xfrm>
            <a:off x="8305800" y="242234"/>
            <a:ext cx="554038" cy="365125"/>
          </a:xfrm>
        </p:spPr>
        <p:txBody>
          <a:bodyPr/>
          <a:lstStyle/>
          <a:p>
            <a:fld id="{C9953BCE-3855-AB4E-BA15-6EE4884CC686}" type="slidenum">
              <a:rPr lang="en-US" smtClean="0">
                <a:latin typeface="Calibri"/>
                <a:cs typeface="Calibri"/>
              </a:rPr>
              <a:pPr/>
              <a:t>7</a:t>
            </a:fld>
            <a:endParaRPr lang="en-US" dirty="0">
              <a:latin typeface="Calibri"/>
              <a:cs typeface="Calibri"/>
            </a:endParaRPr>
          </a:p>
        </p:txBody>
      </p:sp>
      <p:sp>
        <p:nvSpPr>
          <p:cNvPr id="7" name="Title 6"/>
          <p:cNvSpPr>
            <a:spLocks noGrp="1"/>
          </p:cNvSpPr>
          <p:nvPr>
            <p:ph type="title"/>
          </p:nvPr>
        </p:nvSpPr>
        <p:spPr>
          <a:xfrm>
            <a:off x="685800" y="3124200"/>
            <a:ext cx="7772400" cy="1362075"/>
          </a:xfrm>
        </p:spPr>
        <p:txBody>
          <a:bodyPr>
            <a:normAutofit/>
          </a:bodyPr>
          <a:lstStyle/>
          <a:p>
            <a:r>
              <a:rPr lang="en-US" dirty="0" smtClean="0">
                <a:cs typeface="Calibri"/>
              </a:rPr>
              <a:t>MicroInsurance</a:t>
            </a:r>
            <a:br>
              <a:rPr lang="en-US" dirty="0" smtClean="0">
                <a:cs typeface="Calibri"/>
              </a:rPr>
            </a:br>
            <a:endParaRPr lang="en-US" dirty="0">
              <a:cs typeface="Calibri"/>
            </a:endParaRPr>
          </a:p>
        </p:txBody>
      </p:sp>
      <p:sp>
        <p:nvSpPr>
          <p:cNvPr id="8" name="Text Placeholder 7"/>
          <p:cNvSpPr>
            <a:spLocks noGrp="1"/>
          </p:cNvSpPr>
          <p:nvPr>
            <p:ph type="body" idx="1"/>
          </p:nvPr>
        </p:nvSpPr>
        <p:spPr/>
        <p:txBody>
          <a:bodyPr>
            <a:noAutofit/>
          </a:bodyPr>
          <a:lstStyle/>
          <a:p>
            <a:r>
              <a:rPr lang="en-US" sz="1200" dirty="0" smtClean="0">
                <a:cs typeface="Calibri"/>
              </a:rPr>
              <a:t>Section 2</a:t>
            </a:r>
          </a:p>
          <a:p>
            <a:pPr>
              <a:lnSpc>
                <a:spcPct val="90000"/>
              </a:lnSpc>
            </a:pPr>
            <a:r>
              <a:rPr lang="en-US" dirty="0" smtClean="0">
                <a:solidFill>
                  <a:srgbClr val="FF0000"/>
                </a:solidFill>
              </a:rPr>
              <a:t>Examples </a:t>
            </a:r>
          </a:p>
          <a:p>
            <a:pPr>
              <a:lnSpc>
                <a:spcPct val="90000"/>
              </a:lnSpc>
            </a:pPr>
            <a:r>
              <a:rPr lang="en-US" dirty="0" smtClean="0">
                <a:solidFill>
                  <a:srgbClr val="FF0000"/>
                </a:solidFill>
              </a:rPr>
              <a:t>Uganda</a:t>
            </a:r>
            <a:r>
              <a:rPr lang="en-US" dirty="0">
                <a:solidFill>
                  <a:srgbClr val="FF0000"/>
                </a:solidFill>
              </a:rPr>
              <a:t>, Peru, </a:t>
            </a:r>
            <a:r>
              <a:rPr lang="en-US" dirty="0" smtClean="0">
                <a:solidFill>
                  <a:srgbClr val="FF0000"/>
                </a:solidFill>
              </a:rPr>
              <a:t>South </a:t>
            </a:r>
            <a:r>
              <a:rPr lang="en-US" dirty="0">
                <a:solidFill>
                  <a:srgbClr val="FF0000"/>
                </a:solidFill>
              </a:rPr>
              <a:t>Africa, </a:t>
            </a:r>
            <a:r>
              <a:rPr lang="en-US" dirty="0" smtClean="0">
                <a:solidFill>
                  <a:srgbClr val="FF0000"/>
                </a:solidFill>
              </a:rPr>
              <a:t>Malawi</a:t>
            </a:r>
            <a:r>
              <a:rPr lang="en-US" dirty="0">
                <a:solidFill>
                  <a:srgbClr val="FF0000"/>
                </a:solidFill>
              </a:rPr>
              <a:t>, Vietnam</a:t>
            </a:r>
          </a:p>
          <a:p>
            <a:pPr>
              <a:lnSpc>
                <a:spcPct val="90000"/>
              </a:lnSpc>
            </a:pPr>
            <a:endParaRPr lang="en-US" dirty="0">
              <a:solidFill>
                <a:srgbClr val="FF0000"/>
              </a:solidFill>
            </a:endParaRPr>
          </a:p>
        </p:txBody>
      </p:sp>
    </p:spTree>
    <p:extLst>
      <p:ext uri="{BB962C8B-B14F-4D97-AF65-F5344CB8AC3E}">
        <p14:creationId xmlns:p14="http://schemas.microsoft.com/office/powerpoint/2010/main" val="71683054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z="4400" dirty="0" err="1" smtClean="0">
                <a:solidFill>
                  <a:srgbClr val="FF0000"/>
                </a:solidFill>
              </a:rPr>
              <a:t>Finca</a:t>
            </a:r>
            <a:r>
              <a:rPr lang="en-US" sz="4400" dirty="0" smtClean="0">
                <a:solidFill>
                  <a:srgbClr val="FF0000"/>
                </a:solidFill>
              </a:rPr>
              <a:t> Uganda / AIG</a:t>
            </a:r>
            <a:br>
              <a:rPr lang="en-US" sz="4400" dirty="0" smtClean="0">
                <a:solidFill>
                  <a:srgbClr val="FF0000"/>
                </a:solidFill>
              </a:rPr>
            </a:br>
            <a:r>
              <a:rPr lang="en-US" dirty="0" smtClean="0"/>
              <a:t>Life Insurance for the Poor in Uganda</a:t>
            </a:r>
            <a:endParaRPr lang="en-US" dirty="0"/>
          </a:p>
        </p:txBody>
      </p:sp>
      <p:sp>
        <p:nvSpPr>
          <p:cNvPr id="6" name="Content Placeholder 5"/>
          <p:cNvSpPr>
            <a:spLocks noGrp="1"/>
          </p:cNvSpPr>
          <p:nvPr>
            <p:ph idx="1"/>
          </p:nvPr>
        </p:nvSpPr>
        <p:spPr>
          <a:xfrm>
            <a:off x="152400" y="1752600"/>
            <a:ext cx="8839200" cy="4373563"/>
          </a:xfrm>
        </p:spPr>
        <p:txBody>
          <a:bodyPr>
            <a:noAutofit/>
          </a:bodyPr>
          <a:lstStyle/>
          <a:p>
            <a:r>
              <a:rPr lang="en-US" sz="2800" dirty="0" smtClean="0"/>
              <a:t>UGANDA</a:t>
            </a:r>
            <a:r>
              <a:rPr lang="en-US" sz="2800" dirty="0"/>
              <a:t>: Population 34.8 MM | GDP per Capita $</a:t>
            </a:r>
            <a:r>
              <a:rPr lang="en-US" sz="2800" dirty="0" smtClean="0"/>
              <a:t>529.2</a:t>
            </a:r>
          </a:p>
          <a:p>
            <a:pPr lvl="1"/>
            <a:r>
              <a:rPr lang="en-US" sz="2400" dirty="0" smtClean="0"/>
              <a:t>24% below poverty line</a:t>
            </a:r>
          </a:p>
          <a:p>
            <a:pPr lvl="1"/>
            <a:r>
              <a:rPr lang="en-US" sz="2400" dirty="0" smtClean="0"/>
              <a:t>43</a:t>
            </a:r>
            <a:r>
              <a:rPr lang="en-US" sz="2400" dirty="0"/>
              <a:t>% </a:t>
            </a:r>
            <a:r>
              <a:rPr lang="en-US" sz="2400" dirty="0" smtClean="0"/>
              <a:t>non</a:t>
            </a:r>
            <a:r>
              <a:rPr lang="en-US" sz="2400" dirty="0"/>
              <a:t>-poor but </a:t>
            </a:r>
            <a:r>
              <a:rPr lang="en-US" sz="2400" dirty="0" smtClean="0"/>
              <a:t>insecure</a:t>
            </a:r>
          </a:p>
          <a:p>
            <a:pPr lvl="1"/>
            <a:r>
              <a:rPr lang="en-US" sz="2400" dirty="0" smtClean="0"/>
              <a:t>33% classified as </a:t>
            </a:r>
            <a:r>
              <a:rPr lang="en-US" sz="2400" dirty="0"/>
              <a:t>middle </a:t>
            </a:r>
            <a:r>
              <a:rPr lang="en-US" sz="2400" dirty="0" smtClean="0"/>
              <a:t>class</a:t>
            </a:r>
            <a:endParaRPr lang="en-US" sz="2400" dirty="0"/>
          </a:p>
          <a:p>
            <a:r>
              <a:rPr lang="en-US" sz="2800" dirty="0" smtClean="0"/>
              <a:t>In 1996/97 </a:t>
            </a:r>
            <a:r>
              <a:rPr lang="en-US" sz="2800" dirty="0" err="1" smtClean="0"/>
              <a:t>FINCA</a:t>
            </a:r>
            <a:r>
              <a:rPr lang="en-US" sz="2800" dirty="0" smtClean="0"/>
              <a:t> Uganda developed a microinsurance proposal and presented it to AIG.</a:t>
            </a:r>
          </a:p>
          <a:p>
            <a:r>
              <a:rPr lang="en-US" sz="2800" dirty="0" smtClean="0"/>
              <a:t>By 2005</a:t>
            </a:r>
            <a:r>
              <a:rPr lang="en-US" sz="2800" dirty="0"/>
              <a:t>, the plan insured 1.6 million lives through 24 </a:t>
            </a:r>
            <a:r>
              <a:rPr lang="en-US" sz="2800" dirty="0" err="1"/>
              <a:t>MFIs</a:t>
            </a:r>
            <a:r>
              <a:rPr lang="en-US" sz="2800" dirty="0"/>
              <a:t> in Uganda and one each in Tanzania and Malawi. </a:t>
            </a:r>
            <a:endParaRPr lang="en-US" sz="2800" dirty="0" smtClean="0"/>
          </a:p>
          <a:p>
            <a:r>
              <a:rPr lang="en-US" sz="2800" dirty="0" smtClean="0"/>
              <a:t>AIG </a:t>
            </a:r>
            <a:r>
              <a:rPr lang="en-US" sz="2800" dirty="0"/>
              <a:t>grossed $800,000 on the plan in 2004, 20% of that </a:t>
            </a:r>
            <a:r>
              <a:rPr lang="en-US" sz="2800" dirty="0" smtClean="0"/>
              <a:t>profit.</a:t>
            </a:r>
          </a:p>
        </p:txBody>
      </p:sp>
      <p:sp>
        <p:nvSpPr>
          <p:cNvPr id="2" name="Slide Number Placeholder 1"/>
          <p:cNvSpPr>
            <a:spLocks noGrp="1"/>
          </p:cNvSpPr>
          <p:nvPr>
            <p:ph type="sldNum" sz="quarter" idx="12"/>
          </p:nvPr>
        </p:nvSpPr>
        <p:spPr/>
        <p:txBody>
          <a:bodyPr/>
          <a:lstStyle/>
          <a:p>
            <a:fld id="{C9953BCE-3855-AB4E-BA15-6EE4884CC686}" type="slidenum">
              <a:rPr lang="en-US" smtClean="0"/>
              <a:pPr/>
              <a:t>8</a:t>
            </a:fld>
            <a:endParaRPr lang="en-US"/>
          </a:p>
        </p:txBody>
      </p:sp>
    </p:spTree>
    <p:extLst>
      <p:ext uri="{BB962C8B-B14F-4D97-AF65-F5344CB8AC3E}">
        <p14:creationId xmlns:p14="http://schemas.microsoft.com/office/powerpoint/2010/main" val="472438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2"/>
          <p:cNvSpPr>
            <a:spLocks noGrp="1"/>
          </p:cNvSpPr>
          <p:nvPr>
            <p:ph idx="1"/>
          </p:nvPr>
        </p:nvSpPr>
        <p:spPr>
          <a:xfrm>
            <a:off x="304800" y="1600200"/>
            <a:ext cx="8610600" cy="4953000"/>
          </a:xfrm>
        </p:spPr>
        <p:txBody>
          <a:bodyPr>
            <a:noAutofit/>
          </a:bodyPr>
          <a:lstStyle/>
          <a:p>
            <a:r>
              <a:rPr lang="en-US" sz="3200" dirty="0" err="1" smtClean="0"/>
              <a:t>AllLife</a:t>
            </a:r>
            <a:r>
              <a:rPr lang="en-US" sz="3200" dirty="0"/>
              <a:t> </a:t>
            </a:r>
            <a:r>
              <a:rPr lang="en-US" sz="3200" dirty="0" smtClean="0"/>
              <a:t>in South Africa was </a:t>
            </a:r>
            <a:r>
              <a:rPr lang="en-US" sz="3200" dirty="0"/>
              <a:t>established to insure only H.I.V.-positive </a:t>
            </a:r>
            <a:r>
              <a:rPr lang="en-US" sz="3200" dirty="0" smtClean="0"/>
              <a:t>people</a:t>
            </a:r>
            <a:endParaRPr lang="en-US" sz="3200" dirty="0"/>
          </a:p>
          <a:p>
            <a:r>
              <a:rPr lang="en-US" sz="3200" dirty="0" err="1"/>
              <a:t>AllLife</a:t>
            </a:r>
            <a:r>
              <a:rPr lang="en-US" sz="3200" dirty="0"/>
              <a:t> is not a charity, but a successful insurance company </a:t>
            </a:r>
            <a:r>
              <a:rPr lang="en-US" sz="3200" dirty="0" smtClean="0"/>
              <a:t>– just one </a:t>
            </a:r>
            <a:r>
              <a:rPr lang="en-US" sz="3200" dirty="0"/>
              <a:t>with an odd business </a:t>
            </a:r>
            <a:r>
              <a:rPr lang="en-US" sz="3200" dirty="0" smtClean="0"/>
              <a:t>model</a:t>
            </a:r>
          </a:p>
          <a:p>
            <a:r>
              <a:rPr lang="en-US" sz="3200" dirty="0" smtClean="0"/>
              <a:t>South </a:t>
            </a:r>
            <a:r>
              <a:rPr lang="en-US" sz="3200" dirty="0"/>
              <a:t>Africans can get antiretroviral treatment for </a:t>
            </a:r>
            <a:r>
              <a:rPr lang="en-US" sz="3200" dirty="0" smtClean="0"/>
              <a:t>free</a:t>
            </a:r>
          </a:p>
          <a:p>
            <a:r>
              <a:rPr lang="en-US" sz="3200" dirty="0" err="1" smtClean="0"/>
              <a:t>AllLife</a:t>
            </a:r>
            <a:r>
              <a:rPr lang="en-US" sz="3200" dirty="0" smtClean="0"/>
              <a:t> </a:t>
            </a:r>
            <a:r>
              <a:rPr lang="en-US" sz="3200" dirty="0"/>
              <a:t>requires </a:t>
            </a:r>
            <a:r>
              <a:rPr lang="en-US" sz="3200" dirty="0" smtClean="0"/>
              <a:t>its insured have regular </a:t>
            </a:r>
            <a:r>
              <a:rPr lang="en-US" sz="3200" dirty="0"/>
              <a:t>medical visits, get </a:t>
            </a:r>
            <a:r>
              <a:rPr lang="en-US" sz="3200" dirty="0" smtClean="0"/>
              <a:t>periodic </a:t>
            </a:r>
            <a:r>
              <a:rPr lang="en-US" sz="3200" dirty="0"/>
              <a:t>tests and follow treatment </a:t>
            </a:r>
            <a:r>
              <a:rPr lang="en-US" sz="3200" dirty="0" smtClean="0"/>
              <a:t>protocols</a:t>
            </a:r>
          </a:p>
        </p:txBody>
      </p:sp>
      <p:sp>
        <p:nvSpPr>
          <p:cNvPr id="4" name="Slide Number Placeholder 3"/>
          <p:cNvSpPr>
            <a:spLocks noGrp="1"/>
          </p:cNvSpPr>
          <p:nvPr>
            <p:ph type="sldNum" sz="quarter" idx="12"/>
          </p:nvPr>
        </p:nvSpPr>
        <p:spPr/>
        <p:txBody>
          <a:bodyPr/>
          <a:lstStyle/>
          <a:p>
            <a:fld id="{C9953BCE-3855-AB4E-BA15-6EE4884CC686}" type="slidenum">
              <a:rPr lang="en-US" smtClean="0"/>
              <a:pPr/>
              <a:t>9</a:t>
            </a:fld>
            <a:endParaRPr lang="en-US"/>
          </a:p>
        </p:txBody>
      </p:sp>
      <p:sp>
        <p:nvSpPr>
          <p:cNvPr id="6" name="Title 1"/>
          <p:cNvSpPr>
            <a:spLocks noGrp="1"/>
          </p:cNvSpPr>
          <p:nvPr>
            <p:ph type="title"/>
          </p:nvPr>
        </p:nvSpPr>
        <p:spPr>
          <a:xfrm>
            <a:off x="533400" y="381000"/>
            <a:ext cx="7556313" cy="1116106"/>
          </a:xfrm>
        </p:spPr>
        <p:txBody>
          <a:bodyPr>
            <a:noAutofit/>
          </a:bodyPr>
          <a:lstStyle/>
          <a:p>
            <a:r>
              <a:rPr lang="en-US" sz="4000" dirty="0" err="1">
                <a:solidFill>
                  <a:srgbClr val="FF0000"/>
                </a:solidFill>
              </a:rPr>
              <a:t>AllLife</a:t>
            </a:r>
            <a:r>
              <a:rPr lang="en-US" sz="4000" dirty="0">
                <a:solidFill>
                  <a:srgbClr val="FF0000"/>
                </a:solidFill>
              </a:rPr>
              <a:t> South Africa </a:t>
            </a:r>
            <a:br>
              <a:rPr lang="en-US" sz="4000" dirty="0">
                <a:solidFill>
                  <a:srgbClr val="FF0000"/>
                </a:solidFill>
              </a:rPr>
            </a:br>
            <a:r>
              <a:rPr lang="en-US" sz="3200" cap="small" dirty="0" smtClean="0"/>
              <a:t>Life </a:t>
            </a:r>
            <a:r>
              <a:rPr lang="en-US" sz="3200" cap="small" dirty="0"/>
              <a:t>insurance for people with </a:t>
            </a:r>
            <a:r>
              <a:rPr lang="en-US" sz="3200" cap="small" dirty="0" smtClean="0"/>
              <a:t>AIDS</a:t>
            </a:r>
            <a:endParaRPr lang="en-US" sz="3200" dirty="0"/>
          </a:p>
        </p:txBody>
      </p:sp>
    </p:spTree>
    <p:extLst>
      <p:ext uri="{BB962C8B-B14F-4D97-AF65-F5344CB8AC3E}">
        <p14:creationId xmlns:p14="http://schemas.microsoft.com/office/powerpoint/2010/main" val="28097449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dissolve">
                                      <p:cBhvr>
                                        <p:cTn id="7" dur="500"/>
                                        <p:tgtEl>
                                          <p:spTgt spid="18435">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8435">
                                            <p:txEl>
                                              <p:pRg st="1" end="1"/>
                                            </p:txEl>
                                          </p:spTgt>
                                        </p:tgtEl>
                                        <p:attrNameLst>
                                          <p:attrName>style.visibility</p:attrName>
                                        </p:attrNameLst>
                                      </p:cBhvr>
                                      <p:to>
                                        <p:strVal val="visible"/>
                                      </p:to>
                                    </p:set>
                                    <p:animEffect transition="in" filter="dissolve">
                                      <p:cBhvr>
                                        <p:cTn id="10" dur="500"/>
                                        <p:tgtEl>
                                          <p:spTgt spid="18435">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18435">
                                            <p:txEl>
                                              <p:pRg st="2" end="2"/>
                                            </p:txEl>
                                          </p:spTgt>
                                        </p:tgtEl>
                                        <p:attrNameLst>
                                          <p:attrName>style.visibility</p:attrName>
                                        </p:attrNameLst>
                                      </p:cBhvr>
                                      <p:to>
                                        <p:strVal val="visible"/>
                                      </p:to>
                                    </p:set>
                                    <p:animEffect transition="in" filter="dissolve">
                                      <p:cBhvr>
                                        <p:cTn id="13" dur="500"/>
                                        <p:tgtEl>
                                          <p:spTgt spid="18435">
                                            <p:txEl>
                                              <p:pRg st="2" end="2"/>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18435">
                                            <p:txEl>
                                              <p:pRg st="3" end="3"/>
                                            </p:txEl>
                                          </p:spTgt>
                                        </p:tgtEl>
                                        <p:attrNameLst>
                                          <p:attrName>style.visibility</p:attrName>
                                        </p:attrNameLst>
                                      </p:cBhvr>
                                      <p:to>
                                        <p:strVal val="visible"/>
                                      </p:to>
                                    </p:set>
                                    <p:animEffect transition="in" filter="dissolve">
                                      <p:cBhvr>
                                        <p:cTn id="16" dur="500"/>
                                        <p:tgtEl>
                                          <p:spTgt spid="184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eneva Associ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ＭＳ Ｐ明朝"/>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13223</TotalTime>
  <Words>1337</Words>
  <Application>Microsoft Macintosh PowerPoint</Application>
  <PresentationFormat>On-screen Show (4:3)</PresentationFormat>
  <Paragraphs>197</Paragraphs>
  <Slides>25</Slides>
  <Notes>3</Notes>
  <HiddenSlides>0</HiddenSlides>
  <MMClips>0</MMClip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Geneva Association</vt:lpstr>
      <vt:lpstr>Apothecary</vt:lpstr>
      <vt:lpstr>Kim B. Staking, Assistant Professor California State University, Sacramento Finance, Risk Management &amp; Insurance</vt:lpstr>
      <vt:lpstr>MicroInsurance Origins </vt:lpstr>
      <vt:lpstr>Those at the Base of the Pyramid are only too aware of risk</vt:lpstr>
      <vt:lpstr>Informal risk management</vt:lpstr>
      <vt:lpstr>Insurance Premium:  π = E(L) + λ</vt:lpstr>
      <vt:lpstr>Models for Microinsruance</vt:lpstr>
      <vt:lpstr>MicroInsurance </vt:lpstr>
      <vt:lpstr>Finca Uganda / AIG Life Insurance for the Poor in Uganda</vt:lpstr>
      <vt:lpstr>AllLife South Africa  Life insurance for people with AIDS</vt:lpstr>
      <vt:lpstr>AllLife South Africa  Life insurance for people with AIDS</vt:lpstr>
      <vt:lpstr>Weather Risk Peru  Agriculture and El Niño</vt:lpstr>
      <vt:lpstr>Peru El Niño Risk Is Insurance Possible?</vt:lpstr>
      <vt:lpstr>Weather Risk Malawi Groundnuts &amp; Maize </vt:lpstr>
      <vt:lpstr>Malawi Weather Stations</vt:lpstr>
      <vt:lpstr>MicroInsurance Process – Malawi  Source: World Bank</vt:lpstr>
      <vt:lpstr>Malawi farmers noted the following results  in just two growing seasons</vt:lpstr>
      <vt:lpstr>MicroInsurance Malawi  Impact Statement</vt:lpstr>
      <vt:lpstr>Vietnam Agricultural Catastrophes Community Based MicroInsurance</vt:lpstr>
      <vt:lpstr>Vietnam Agricultural Risk Layering Efficient Risk Allocation</vt:lpstr>
      <vt:lpstr>Reducing Premium Cost Impact of Policy Structure</vt:lpstr>
      <vt:lpstr>Community Partnership with MicroInsurer</vt:lpstr>
      <vt:lpstr>It Takes a Community  Including formal Insurance / Reinsurance Structures</vt:lpstr>
      <vt:lpstr>MicroInsurance: The Next Revolution? Moral Hazard and Adverse Selection*</vt:lpstr>
      <vt:lpstr>MicroInsurance: The Next Revolution? Moral Hazard and Adverse Selection</vt:lpstr>
      <vt:lpstr>PowerPoint Presentation</vt:lpstr>
    </vt:vector>
  </TitlesOfParts>
  <Company>CSUS, CBA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Preferred Customer</dc:creator>
  <cp:lastModifiedBy>Robert Menezes</cp:lastModifiedBy>
  <cp:revision>299</cp:revision>
  <cp:lastPrinted>2013-02-06T23:33:22Z</cp:lastPrinted>
  <dcterms:created xsi:type="dcterms:W3CDTF">2001-02-05T17:10:21Z</dcterms:created>
  <dcterms:modified xsi:type="dcterms:W3CDTF">2016-06-13T00:28:22Z</dcterms:modified>
</cp:coreProperties>
</file>